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1" r:id="rId6"/>
    <p:sldId id="258" r:id="rId7"/>
    <p:sldId id="259" r:id="rId8"/>
    <p:sldId id="265" r:id="rId9"/>
    <p:sldId id="260" r:id="rId10"/>
    <p:sldId id="263" r:id="rId11"/>
    <p:sldId id="264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BB94E-4441-4508-01CB-5BCF52464D4C}" v="132" dt="2024-01-30T12:17:14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9" d="100"/>
          <a:sy n="89" d="100"/>
        </p:scale>
        <p:origin x="22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G-20230809-WA0024.jpg">
            <a:extLst>
              <a:ext uri="{FF2B5EF4-FFF2-40B4-BE49-F238E27FC236}">
                <a16:creationId xmlns:a16="http://schemas.microsoft.com/office/drawing/2014/main" id="{74C179BD-9592-A0E6-06B6-04036909B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5200" dirty="0">
                <a:cs typeface="Calibri Light"/>
              </a:rPr>
              <a:t>Common Reed (</a:t>
            </a:r>
            <a:r>
              <a:rPr lang="en-US" sz="5200" i="1" dirty="0">
                <a:cs typeface="Calibri Light"/>
              </a:rPr>
              <a:t>Phragmites australis</a:t>
            </a:r>
            <a:r>
              <a:rPr lang="en-US" sz="5200" dirty="0">
                <a:cs typeface="Calibri Light"/>
              </a:rPr>
              <a:t>) and the Baltic Sea:</a:t>
            </a:r>
            <a:br>
              <a:rPr lang="en-US" sz="5200" dirty="0">
                <a:cs typeface="Calibri Light"/>
              </a:rPr>
            </a:br>
            <a:r>
              <a:rPr lang="en-US" sz="5200" dirty="0">
                <a:cs typeface="Calibri Light"/>
              </a:rPr>
              <a:t>An Overview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>
                <a:cs typeface="Calibri"/>
              </a:rPr>
              <a:t>Margo Williamson</a:t>
            </a:r>
            <a:endParaRPr lang="en-US" dirty="0"/>
          </a:p>
          <a:p>
            <a:pPr algn="l"/>
            <a:r>
              <a:rPr lang="en-US" dirty="0">
                <a:cs typeface="Calibri"/>
              </a:rPr>
              <a:t>14.02.2024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2D5A-D711-5655-4BDF-6167D1707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365125"/>
            <a:ext cx="7602071" cy="1347974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Intro: Margo Williamson</a:t>
            </a:r>
          </a:p>
        </p:txBody>
      </p:sp>
      <p:pic>
        <p:nvPicPr>
          <p:cNvPr id="4" name="Content Placeholder 3" descr="IMG_7724.jpeg">
            <a:extLst>
              <a:ext uri="{FF2B5EF4-FFF2-40B4-BE49-F238E27FC236}">
                <a16:creationId xmlns:a16="http://schemas.microsoft.com/office/drawing/2014/main" id="{BBFD429D-8A22-6198-DF19-01577399F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28058" y="3038646"/>
            <a:ext cx="4225925" cy="3167001"/>
          </a:xfrm>
          <a:ln>
            <a:solidFill>
              <a:schemeClr val="tx1"/>
            </a:solidFill>
          </a:ln>
        </p:spPr>
      </p:pic>
      <p:pic>
        <p:nvPicPr>
          <p:cNvPr id="5" name="Picture 4" descr="IMG_7715.jpeg">
            <a:extLst>
              <a:ext uri="{FF2B5EF4-FFF2-40B4-BE49-F238E27FC236}">
                <a16:creationId xmlns:a16="http://schemas.microsoft.com/office/drawing/2014/main" id="{8F27425B-30F2-96FE-FDFF-BB830015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48318" y="815027"/>
            <a:ext cx="5633457" cy="42317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990E2-BECE-E6D4-48B7-AB8D591F6793}"/>
              </a:ext>
            </a:extLst>
          </p:cNvPr>
          <p:cNvSpPr txBox="1"/>
          <p:nvPr/>
        </p:nvSpPr>
        <p:spPr>
          <a:xfrm>
            <a:off x="3406851" y="1807570"/>
            <a:ext cx="4246599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Coastal Ecologist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Bachelor of Science in Conservation Biology (coastal wetland biogeochemistry)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Master of Science in Groundwater Hydrology (potential for contaminant to move through soils into groundwater in coastal ecosystems)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Previous work and studies in the eastern US, Thailand, South America, and Alaska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Current Doctoral Researcher at </a:t>
            </a:r>
            <a:r>
              <a:rPr lang="en-US" dirty="0" err="1">
                <a:cs typeface="Calibri"/>
              </a:rPr>
              <a:t>UHel</a:t>
            </a:r>
            <a:r>
              <a:rPr lang="en-US" dirty="0">
                <a:cs typeface="Calibri"/>
              </a:rPr>
              <a:t> </a:t>
            </a:r>
            <a:r>
              <a:rPr lang="en-US">
                <a:cs typeface="Calibri"/>
              </a:rPr>
              <a:t>– TZS in </a:t>
            </a:r>
            <a:r>
              <a:rPr lang="en-US" dirty="0">
                <a:cs typeface="Calibri"/>
              </a:rPr>
              <a:t>Littoral Ecology (carbon cycling in reed beds across coastal systems in Finland)</a:t>
            </a:r>
          </a:p>
        </p:txBody>
      </p:sp>
    </p:spTree>
    <p:extLst>
      <p:ext uri="{BB962C8B-B14F-4D97-AF65-F5344CB8AC3E}">
        <p14:creationId xmlns:p14="http://schemas.microsoft.com/office/powerpoint/2010/main" val="2399056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6BC9C-BD21-66D4-F884-17F3A1EC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Baltic Sea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888DCB-BCBC-4D4E-0858-61B71C5033A7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511415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Brackish (lower salinity than most seas)</a:t>
            </a:r>
          </a:p>
          <a:p>
            <a:r>
              <a:rPr lang="en-US" dirty="0"/>
              <a:t>Surrounded mostly by land (huge amount of marine pollution actually from human activity on land)</a:t>
            </a:r>
            <a:endParaRPr lang="en-US" dirty="0">
              <a:cs typeface="Calibri"/>
            </a:endParaRPr>
          </a:p>
          <a:p>
            <a:r>
              <a:rPr lang="en-US" dirty="0"/>
              <a:t>These make the Baltic particularly sensitive to human impacts and eutrophication (increased nutrient levels)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map of different countries/regions&#10;&#10;Description automatically generated">
            <a:extLst>
              <a:ext uri="{FF2B5EF4-FFF2-40B4-BE49-F238E27FC236}">
                <a16:creationId xmlns:a16="http://schemas.microsoft.com/office/drawing/2014/main" id="{C36F1F80-BB4F-4BE5-EAC1-1C386F54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21" r="-2" b="1303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6" name="Arc 3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map of the northern part of sweden&#10;&#10;Description automatically generated">
            <a:extLst>
              <a:ext uri="{FF2B5EF4-FFF2-40B4-BE49-F238E27FC236}">
                <a16:creationId xmlns:a16="http://schemas.microsoft.com/office/drawing/2014/main" id="{EFEBBE0F-29AB-B866-CAF8-8767B7E26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633" r="4" b="5508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10738-5B73-9225-A980-B2282364679B}"/>
              </a:ext>
            </a:extLst>
          </p:cNvPr>
          <p:cNvSpPr txBox="1">
            <a:spLocks/>
          </p:cNvSpPr>
          <p:nvPr/>
        </p:nvSpPr>
        <p:spPr>
          <a:xfrm>
            <a:off x="8311979" y="1482725"/>
            <a:ext cx="3679225" cy="5289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1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FC882-7725-38BB-2683-369829A1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Coastal Ecosystems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C763-046B-DBB8-9E14-EDADDD75D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Vegetated coastlines are important for a variety of reasons!</a:t>
            </a:r>
          </a:p>
          <a:p>
            <a:pPr lvl="1"/>
            <a:r>
              <a:rPr lang="en-US" sz="2000">
                <a:cs typeface="Calibri"/>
              </a:rPr>
              <a:t>Storm buffers</a:t>
            </a:r>
          </a:p>
          <a:p>
            <a:pPr lvl="1"/>
            <a:r>
              <a:rPr lang="en-US" sz="2000">
                <a:cs typeface="Calibri"/>
              </a:rPr>
              <a:t>Nesting habitat for waterfowl, migrating birds, fish, etc</a:t>
            </a:r>
          </a:p>
          <a:p>
            <a:pPr lvl="1"/>
            <a:r>
              <a:rPr lang="en-US" sz="2000">
                <a:cs typeface="Calibri"/>
              </a:rPr>
              <a:t>Contaminant/nutrient collection from runoff before it enters a waterway</a:t>
            </a:r>
          </a:p>
          <a:p>
            <a:pPr lvl="1"/>
            <a:r>
              <a:rPr lang="en-US" sz="2000">
                <a:cs typeface="Calibri"/>
              </a:rPr>
              <a:t>Recreational activities (fishing, birding, etc)</a:t>
            </a:r>
            <a:endParaRPr lang="en-US" sz="2000"/>
          </a:p>
        </p:txBody>
      </p:sp>
      <p:pic>
        <p:nvPicPr>
          <p:cNvPr id="5" name="Picture 4" descr="PXL_20210920_152420419.jpg">
            <a:extLst>
              <a:ext uri="{FF2B5EF4-FFF2-40B4-BE49-F238E27FC236}">
                <a16:creationId xmlns:a16="http://schemas.microsoft.com/office/drawing/2014/main" id="{34105B05-2967-9686-60BB-E566C14CE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5" r="-1" b="24453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 descr="IMG-20220619-WA0092.jpg">
            <a:extLst>
              <a:ext uri="{FF2B5EF4-FFF2-40B4-BE49-F238E27FC236}">
                <a16:creationId xmlns:a16="http://schemas.microsoft.com/office/drawing/2014/main" id="{A7A65998-1D03-07CA-A709-F25DAD664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4" b="3545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974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4A12C-A329-4EB5-D038-420AFE6F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Coastal Ecosystems of Finland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1086-29FE-F56C-84A5-D3B8FA486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Coastal gravel, shingle, and boulder shores</a:t>
            </a:r>
          </a:p>
          <a:p>
            <a:r>
              <a:rPr lang="en-US" sz="2000">
                <a:cs typeface="Calibri"/>
              </a:rPr>
              <a:t>Coastal sand beaches and dunes</a:t>
            </a:r>
          </a:p>
          <a:p>
            <a:r>
              <a:rPr lang="en-US" sz="2000">
                <a:cs typeface="Calibri"/>
              </a:rPr>
              <a:t>Coastal meadows</a:t>
            </a:r>
          </a:p>
          <a:p>
            <a:r>
              <a:rPr lang="en-US" sz="2000" b="1">
                <a:cs typeface="Calibri"/>
              </a:rPr>
              <a:t>Coastal reedbeds</a:t>
            </a:r>
          </a:p>
          <a:p>
            <a:r>
              <a:rPr lang="en-US" sz="2000">
                <a:cs typeface="Calibri"/>
              </a:rPr>
              <a:t>Drift lines and organic material</a:t>
            </a:r>
          </a:p>
          <a:p>
            <a:r>
              <a:rPr lang="en-US" sz="2000">
                <a:cs typeface="Calibri"/>
              </a:rPr>
              <a:t>Coastal scrubs and forests</a:t>
            </a:r>
          </a:p>
          <a:p>
            <a:r>
              <a:rPr lang="en-US" sz="2000">
                <a:cs typeface="Calibri"/>
              </a:rPr>
              <a:t>Coastal habitat complexes</a:t>
            </a:r>
          </a:p>
        </p:txBody>
      </p:sp>
      <p:pic>
        <p:nvPicPr>
          <p:cNvPr id="4" name="Picture 3" descr="IMG-20230507-WA0002.jpg">
            <a:extLst>
              <a:ext uri="{FF2B5EF4-FFF2-40B4-BE49-F238E27FC236}">
                <a16:creationId xmlns:a16="http://schemas.microsoft.com/office/drawing/2014/main" id="{997833C3-7BC7-F27C-C21A-7B3FE3C13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555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Freeform: Shape 105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67E9B-8984-16A2-FD26-A7E1B1C2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sz="4100" dirty="0">
                <a:cs typeface="Calibri Light"/>
              </a:rPr>
              <a:t>Common Reed (</a:t>
            </a:r>
            <a:r>
              <a:rPr lang="en-US" sz="4100" i="1" dirty="0">
                <a:cs typeface="Calibri Light"/>
              </a:rPr>
              <a:t>Phragmites australis</a:t>
            </a:r>
            <a:r>
              <a:rPr lang="en-US" sz="4100" dirty="0">
                <a:cs typeface="Calibri Light"/>
              </a:rPr>
              <a:t>)</a:t>
            </a:r>
            <a:endParaRPr lang="en-US" sz="4100" dirty="0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4DBAA78-3432-B2BD-EB3C-9725E3B5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n-US" sz="2000" dirty="0"/>
              <a:t>Wetland grass (sedge, rush, or grass)</a:t>
            </a:r>
          </a:p>
          <a:p>
            <a:r>
              <a:rPr lang="en-US" sz="2000" dirty="0"/>
              <a:t>Dense stands (40-300 stems per m</a:t>
            </a:r>
            <a:r>
              <a:rPr lang="en-US" sz="2000" baseline="30000" dirty="0"/>
              <a:t>2</a:t>
            </a:r>
            <a:r>
              <a:rPr lang="en-US" sz="2000" dirty="0"/>
              <a:t>, 1-3m tall) and dense root systems (down to 1m depth)</a:t>
            </a:r>
          </a:p>
          <a:p>
            <a:r>
              <a:rPr lang="en-US" sz="2000" dirty="0"/>
              <a:t>Tolerance for a range of salinities and nutrient levels</a:t>
            </a:r>
          </a:p>
          <a:p>
            <a:r>
              <a:rPr lang="en-US" sz="2000" dirty="0"/>
              <a:t>Impacted by deep water depths, wave exposure, and presence of ice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4" name="Content Placeholder 3" descr="IMG-20230809-WA0026.jpg">
            <a:extLst>
              <a:ext uri="{FF2B5EF4-FFF2-40B4-BE49-F238E27FC236}">
                <a16:creationId xmlns:a16="http://schemas.microsoft.com/office/drawing/2014/main" id="{1B1A7008-39C3-3406-C66A-B9B4FDFB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" r="30000"/>
          <a:stretch/>
        </p:blipFill>
        <p:spPr>
          <a:xfrm>
            <a:off x="9038422" y="574850"/>
            <a:ext cx="2822733" cy="55998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623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22DB546-23C0-19F3-230B-61AC6113528E}"/>
              </a:ext>
            </a:extLst>
          </p:cNvPr>
          <p:cNvGrpSpPr/>
          <p:nvPr/>
        </p:nvGrpSpPr>
        <p:grpSpPr>
          <a:xfrm>
            <a:off x="8318079" y="63498"/>
            <a:ext cx="3118060" cy="6429377"/>
            <a:chOff x="7946604" y="63498"/>
            <a:chExt cx="3118060" cy="642937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64347D3-EE21-0E23-D5E6-852B5F77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46604" y="63498"/>
              <a:ext cx="2828925" cy="642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9F9075-B557-C03C-0E92-5774137848F4}"/>
                </a:ext>
              </a:extLst>
            </p:cNvPr>
            <p:cNvGrpSpPr/>
            <p:nvPr/>
          </p:nvGrpSpPr>
          <p:grpSpPr>
            <a:xfrm>
              <a:off x="8137829" y="2509158"/>
              <a:ext cx="2926835" cy="3728448"/>
              <a:chOff x="6066586" y="2669822"/>
              <a:chExt cx="2926835" cy="3728448"/>
            </a:xfrm>
          </p:grpSpPr>
          <p:sp>
            <p:nvSpPr>
              <p:cNvPr id="5" name="TextBox 1">
                <a:extLst>
                  <a:ext uri="{FF2B5EF4-FFF2-40B4-BE49-F238E27FC236}">
                    <a16:creationId xmlns:a16="http://schemas.microsoft.com/office/drawing/2014/main" id="{6331B41D-5220-50C9-C330-C4EDEB595A1A}"/>
                  </a:ext>
                </a:extLst>
              </p:cNvPr>
              <p:cNvSpPr txBox="1"/>
              <p:nvPr/>
            </p:nvSpPr>
            <p:spPr>
              <a:xfrm>
                <a:off x="8012346" y="5936605"/>
                <a:ext cx="981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i-FI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i-FI" sz="1200" dirty="0" err="1"/>
                  <a:t>Drawing</a:t>
                </a:r>
                <a:r>
                  <a:rPr lang="fi-FI" sz="1200" dirty="0"/>
                  <a:t> </a:t>
                </a:r>
                <a:r>
                  <a:rPr lang="fi-FI" sz="1200" dirty="0" err="1"/>
                  <a:t>by</a:t>
                </a:r>
                <a:r>
                  <a:rPr lang="fi-FI" sz="1200" dirty="0"/>
                  <a:t> K. </a:t>
                </a:r>
                <a:r>
                  <a:rPr lang="fi-FI" sz="1200" dirty="0" err="1"/>
                  <a:t>Tind</a:t>
                </a:r>
                <a:endParaRPr lang="fi-FI" sz="12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FB7341-43D3-A591-EE89-C4FFB28F3537}"/>
                  </a:ext>
                </a:extLst>
              </p:cNvPr>
              <p:cNvSpPr/>
              <p:nvPr/>
            </p:nvSpPr>
            <p:spPr>
              <a:xfrm>
                <a:off x="7013725" y="5791159"/>
                <a:ext cx="501991" cy="46166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76029AE-DBCB-8E88-32EC-38ED0F0FB982}"/>
                  </a:ext>
                </a:extLst>
              </p:cNvPr>
              <p:cNvSpPr/>
              <p:nvPr/>
            </p:nvSpPr>
            <p:spPr>
              <a:xfrm>
                <a:off x="6066586" y="5569217"/>
                <a:ext cx="275208" cy="22194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C191B21-3112-2E50-BD45-0E4439A9E6EE}"/>
                  </a:ext>
                </a:extLst>
              </p:cNvPr>
              <p:cNvSpPr/>
              <p:nvPr/>
            </p:nvSpPr>
            <p:spPr>
              <a:xfrm>
                <a:off x="7515716" y="4778385"/>
                <a:ext cx="275208" cy="22194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26E529E-736D-741D-66C1-849E2633F84F}"/>
                  </a:ext>
                </a:extLst>
              </p:cNvPr>
              <p:cNvSpPr/>
              <p:nvPr/>
            </p:nvSpPr>
            <p:spPr>
              <a:xfrm>
                <a:off x="7204232" y="4448871"/>
                <a:ext cx="275208" cy="22194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ABA2EB7-04F8-CF0A-48BC-B6CBE1C72070}"/>
                  </a:ext>
                </a:extLst>
              </p:cNvPr>
              <p:cNvSpPr/>
              <p:nvPr/>
            </p:nvSpPr>
            <p:spPr>
              <a:xfrm>
                <a:off x="6999465" y="2669822"/>
                <a:ext cx="275208" cy="22194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86065F-8DCE-9F9C-CBAA-E26D39E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53325" cy="1325563"/>
          </a:xfrm>
        </p:spPr>
        <p:txBody>
          <a:bodyPr/>
          <a:lstStyle/>
          <a:p>
            <a:r>
              <a:rPr lang="fi-FI" dirty="0" err="1"/>
              <a:t>Competitive</a:t>
            </a:r>
            <a:r>
              <a:rPr lang="fi-FI" dirty="0"/>
              <a:t> </a:t>
            </a:r>
            <a:r>
              <a:rPr lang="fi-FI" dirty="0" err="1"/>
              <a:t>Advantages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11204-25F7-8E38-7E66-21580517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8198" cy="4667250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Eutrophication = decreases competing plants and enables reeds to dominate a coastal habitat</a:t>
            </a:r>
          </a:p>
          <a:p>
            <a:pPr marL="457200" lvl="1" indent="0">
              <a:buNone/>
            </a:pPr>
            <a:endParaRPr lang="en-US" sz="2200" dirty="0"/>
          </a:p>
          <a:p>
            <a:pPr lvl="1"/>
            <a:r>
              <a:rPr lang="en-US" sz="2200" dirty="0"/>
              <a:t>Dense stands help crowd out other species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New stems can form from any lateral bud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New stems can form from rhizomes up to 10m away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Overwintering green buds protected in underground parts of the plant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Lifespan of rhizosphere 5-7 years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215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XL_20230626_103831703.jpg">
            <a:extLst>
              <a:ext uri="{FF2B5EF4-FFF2-40B4-BE49-F238E27FC236}">
                <a16:creationId xmlns:a16="http://schemas.microsoft.com/office/drawing/2014/main" id="{7423561D-6FE7-6F99-3CE1-BF88B778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0C4A7-0961-4A1E-6621-1575AC24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917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dirty="0"/>
              <a:t>Reed in </a:t>
            </a:r>
            <a:r>
              <a:rPr lang="fi-FI" sz="4000" dirty="0" err="1"/>
              <a:t>Coastal</a:t>
            </a:r>
            <a:r>
              <a:rPr lang="fi-FI" sz="4000" dirty="0"/>
              <a:t> </a:t>
            </a:r>
            <a:r>
              <a:rPr lang="fi-FI" sz="4000" dirty="0" err="1"/>
              <a:t>Ecosystems</a:t>
            </a:r>
            <a:endParaRPr lang="fi-FI" sz="4000" dirty="0" err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0A841-3390-A9E2-EEEC-107EA2E7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917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1600"/>
              <a:t>Reed dominance = decreased plant biodiversity in coastal wetlands/ecosystems</a:t>
            </a:r>
          </a:p>
          <a:p>
            <a:r>
              <a:rPr lang="fi-FI" sz="1600"/>
              <a:t>Dense root systems collect sediment to build up coastal wetlands and collect nutrients from runoff</a:t>
            </a:r>
          </a:p>
          <a:p>
            <a:r>
              <a:rPr lang="fi-FI" sz="1600"/>
              <a:t>Reed beds provide habitat for nesting birds and fish species</a:t>
            </a:r>
          </a:p>
          <a:p>
            <a:r>
              <a:rPr lang="fi-FI" sz="1600"/>
              <a:t>Historically, reed beds in Finland managed more with grazing, etc.</a:t>
            </a:r>
          </a:p>
          <a:p>
            <a:r>
              <a:rPr lang="fi-FI" sz="1600"/>
              <a:t>Modern management has to take into account seasonality of cutting to reduce greenhouse gas emissions, reduce impact to nesting species, etc</a:t>
            </a:r>
          </a:p>
        </p:txBody>
      </p:sp>
    </p:spTree>
    <p:extLst>
      <p:ext uri="{BB962C8B-B14F-4D97-AF65-F5344CB8AC3E}">
        <p14:creationId xmlns:p14="http://schemas.microsoft.com/office/powerpoint/2010/main" val="71652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XL_20231205_095915645.jpg">
            <a:extLst>
              <a:ext uri="{FF2B5EF4-FFF2-40B4-BE49-F238E27FC236}">
                <a16:creationId xmlns:a16="http://schemas.microsoft.com/office/drawing/2014/main" id="{DA540432-DBE9-B71F-DE47-10B8F4EF1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6" b="2890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C9F3AF-7908-A24B-F915-0E0C9A8B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4765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717F04AEA1FA4594B1F8C7F4D939C3" ma:contentTypeVersion="15" ma:contentTypeDescription="Create a new document." ma:contentTypeScope="" ma:versionID="eb213092d89a1777203a06fbfbdf3fc7">
  <xsd:schema xmlns:xsd="http://www.w3.org/2001/XMLSchema" xmlns:xs="http://www.w3.org/2001/XMLSchema" xmlns:p="http://schemas.microsoft.com/office/2006/metadata/properties" xmlns:ns3="52a703ea-98e3-4bf9-b866-5f272df1dcba" xmlns:ns4="0a0df14f-ba4a-4299-84f2-9f65789bc781" targetNamespace="http://schemas.microsoft.com/office/2006/metadata/properties" ma:root="true" ma:fieldsID="cd8d211a6238b205dee7d99512ecfb69" ns3:_="" ns4:_="">
    <xsd:import namespace="52a703ea-98e3-4bf9-b866-5f272df1dcba"/>
    <xsd:import namespace="0a0df14f-ba4a-4299-84f2-9f65789bc7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703ea-98e3-4bf9-b866-5f272df1dc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df14f-ba4a-4299-84f2-9f65789bc7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a703ea-98e3-4bf9-b866-5f272df1dcba" xsi:nil="true"/>
  </documentManagement>
</p:properties>
</file>

<file path=customXml/itemProps1.xml><?xml version="1.0" encoding="utf-8"?>
<ds:datastoreItem xmlns:ds="http://schemas.openxmlformats.org/officeDocument/2006/customXml" ds:itemID="{506858E7-DA87-4A21-B10A-0A3E64ED1F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a703ea-98e3-4bf9-b866-5f272df1dcba"/>
    <ds:schemaRef ds:uri="0a0df14f-ba4a-4299-84f2-9f65789bc7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A29B40-36B6-4832-A637-75097BE902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7842B-558F-4420-BB03-E5A935C673BC}">
  <ds:schemaRefs>
    <ds:schemaRef ds:uri="http://schemas.microsoft.com/office/2006/metadata/properties"/>
    <ds:schemaRef ds:uri="52a703ea-98e3-4bf9-b866-5f272df1dcba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a0df14f-ba4a-4299-84f2-9f65789bc78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410</Words>
  <Application>Microsoft Office PowerPoint</Application>
  <PresentationFormat>Laajakuva</PresentationFormat>
  <Paragraphs>56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Common Reed (Phragmites australis) and the Baltic Sea: An Overview</vt:lpstr>
      <vt:lpstr>Intro: Margo Williamson</vt:lpstr>
      <vt:lpstr>Baltic Sea</vt:lpstr>
      <vt:lpstr>Coastal Ecosystems</vt:lpstr>
      <vt:lpstr>Coastal Ecosystems of Finland</vt:lpstr>
      <vt:lpstr>Common Reed (Phragmites australis)</vt:lpstr>
      <vt:lpstr>Competitive Advantages</vt:lpstr>
      <vt:lpstr>Reed in Coastal Ecosystems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Montin</dc:creator>
  <cp:lastModifiedBy>Laura Montin</cp:lastModifiedBy>
  <cp:revision>218</cp:revision>
  <dcterms:created xsi:type="dcterms:W3CDTF">2024-01-22T08:51:22Z</dcterms:created>
  <dcterms:modified xsi:type="dcterms:W3CDTF">2024-01-31T16:18:39Z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0x01010096717F04AEA1FA4594B1F8C7F4D939C3</vt:lpwstr>
  </property>
</Properties>
</file>