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3"/>
  </p:notesMasterIdLst>
  <p:handoutMasterIdLst>
    <p:handoutMasterId r:id="rId24"/>
  </p:handoutMasterIdLst>
  <p:sldIdLst>
    <p:sldId id="256" r:id="rId5"/>
    <p:sldId id="785" r:id="rId6"/>
    <p:sldId id="840" r:id="rId7"/>
    <p:sldId id="845" r:id="rId8"/>
    <p:sldId id="842" r:id="rId9"/>
    <p:sldId id="843" r:id="rId10"/>
    <p:sldId id="835" r:id="rId11"/>
    <p:sldId id="846" r:id="rId12"/>
    <p:sldId id="487" r:id="rId13"/>
    <p:sldId id="830" r:id="rId14"/>
    <p:sldId id="834" r:id="rId15"/>
    <p:sldId id="310" r:id="rId16"/>
    <p:sldId id="837" r:id="rId17"/>
    <p:sldId id="827" r:id="rId18"/>
    <p:sldId id="832" r:id="rId19"/>
    <p:sldId id="817" r:id="rId20"/>
    <p:sldId id="839" r:id="rId21"/>
    <p:sldId id="838" r:id="rId22"/>
  </p:sldIdLst>
  <p:sldSz cx="12192000" cy="6858000"/>
  <p:notesSz cx="6858000" cy="9144000"/>
  <p:defaultText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17"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FFE5"/>
    <a:srgbClr val="EE5D6A"/>
    <a:srgbClr val="FBD6D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D4116F4-F298-4E72-9576-561D4613056B}" v="13" dt="2024-02-12T14:43:31.76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2" d="100"/>
          <a:sy n="82" d="100"/>
        </p:scale>
        <p:origin x="691" y="72"/>
      </p:cViewPr>
      <p:guideLst>
        <p:guide orient="horz" pos="2160"/>
        <p:guide pos="3817"/>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6"/>
    </mc:Choice>
    <mc:Fallback>
      <c:style val="6"/>
    </mc:Fallback>
  </mc:AlternateContent>
  <c:chart>
    <c:title>
      <c:tx>
        <c:rich>
          <a:bodyPr rot="0" spcFirstLastPara="1" vertOverflow="ellipsis" vert="horz" wrap="square" anchor="ctr" anchorCtr="1"/>
          <a:lstStyle/>
          <a:p>
            <a:pPr>
              <a:defRPr sz="1600" b="0" i="0" u="none" strike="noStrike" kern="1200" spc="0" baseline="0">
                <a:solidFill>
                  <a:schemeClr val="tx2"/>
                </a:solidFill>
                <a:latin typeface="Ubuntu" panose="020B0504030602030204" pitchFamily="34" charset="0"/>
                <a:ea typeface="+mn-ea"/>
                <a:cs typeface="+mn-cs"/>
              </a:defRPr>
            </a:pPr>
            <a:r>
              <a:rPr lang="en-US" sz="1600" b="0">
                <a:solidFill>
                  <a:schemeClr val="tx2"/>
                </a:solidFill>
                <a:latin typeface="Ubuntu" panose="020B0504030602030204" pitchFamily="34" charset="0"/>
              </a:rPr>
              <a:t>Tying up of wood material in end products</a:t>
            </a:r>
          </a:p>
          <a:p>
            <a:pPr>
              <a:defRPr sz="1600">
                <a:solidFill>
                  <a:schemeClr val="tx2"/>
                </a:solidFill>
                <a:latin typeface="Ubuntu" panose="020B0504030602030204" pitchFamily="34" charset="0"/>
              </a:defRPr>
            </a:pPr>
            <a:r>
              <a:rPr lang="en-US" sz="1600" b="0">
                <a:solidFill>
                  <a:schemeClr val="tx2"/>
                </a:solidFill>
                <a:latin typeface="Ubuntu" panose="020B0504030602030204" pitchFamily="34" charset="0"/>
              </a:rPr>
              <a:t>(in dry-matter of wood)</a:t>
            </a:r>
          </a:p>
        </c:rich>
      </c:tx>
      <c:layout>
        <c:manualLayout>
          <c:xMode val="edge"/>
          <c:yMode val="edge"/>
          <c:x val="0.10156862745098037"/>
          <c:y val="2.3349139965684117E-2"/>
        </c:manualLayout>
      </c:layout>
      <c:overlay val="0"/>
      <c:spPr>
        <a:noFill/>
        <a:ln>
          <a:noFill/>
        </a:ln>
        <a:effectLst/>
      </c:spPr>
      <c:txPr>
        <a:bodyPr rot="0" spcFirstLastPara="1" vertOverflow="ellipsis" vert="horz" wrap="square" anchor="ctr" anchorCtr="1"/>
        <a:lstStyle/>
        <a:p>
          <a:pPr>
            <a:defRPr sz="1600" b="0" i="0" u="none" strike="noStrike" kern="1200" spc="0" baseline="0">
              <a:solidFill>
                <a:schemeClr val="tx2"/>
              </a:solidFill>
              <a:latin typeface="Ubuntu" panose="020B0504030602030204" pitchFamily="34" charset="0"/>
              <a:ea typeface="+mn-ea"/>
              <a:cs typeface="+mn-cs"/>
            </a:defRPr>
          </a:pPr>
          <a:endParaRPr lang="fi-FI"/>
        </a:p>
      </c:txPr>
    </c:title>
    <c:autoTitleDeleted val="0"/>
    <c:plotArea>
      <c:layout/>
      <c:pieChart>
        <c:varyColors val="1"/>
        <c:ser>
          <c:idx val="0"/>
          <c:order val="0"/>
          <c:tx>
            <c:strRef>
              <c:f>Sheet1!$B$1</c:f>
              <c:strCache>
                <c:ptCount val="1"/>
                <c:pt idx="0">
                  <c:v>Sales</c:v>
                </c:pt>
              </c:strCache>
            </c:strRef>
          </c:tx>
          <c:dPt>
            <c:idx val="0"/>
            <c:bubble3D val="0"/>
            <c:spPr>
              <a:solidFill>
                <a:schemeClr val="accent4">
                  <a:shade val="47000"/>
                </a:schemeClr>
              </a:solidFill>
              <a:ln w="19050">
                <a:solidFill>
                  <a:schemeClr val="lt1"/>
                </a:solidFill>
              </a:ln>
              <a:effectLst/>
            </c:spPr>
            <c:extLst>
              <c:ext xmlns:c16="http://schemas.microsoft.com/office/drawing/2014/chart" uri="{C3380CC4-5D6E-409C-BE32-E72D297353CC}">
                <c16:uniqueId val="{00000001-A491-4302-A300-2A2D12651FFC}"/>
              </c:ext>
            </c:extLst>
          </c:dPt>
          <c:dPt>
            <c:idx val="1"/>
            <c:bubble3D val="0"/>
            <c:spPr>
              <a:solidFill>
                <a:schemeClr val="accent4">
                  <a:shade val="65000"/>
                </a:schemeClr>
              </a:solidFill>
              <a:ln w="19050">
                <a:solidFill>
                  <a:schemeClr val="lt1"/>
                </a:solidFill>
              </a:ln>
              <a:effectLst/>
            </c:spPr>
            <c:extLst>
              <c:ext xmlns:c16="http://schemas.microsoft.com/office/drawing/2014/chart" uri="{C3380CC4-5D6E-409C-BE32-E72D297353CC}">
                <c16:uniqueId val="{00000002-A491-4302-A300-2A2D12651FFC}"/>
              </c:ext>
            </c:extLst>
          </c:dPt>
          <c:dPt>
            <c:idx val="2"/>
            <c:bubble3D val="0"/>
            <c:spPr>
              <a:solidFill>
                <a:schemeClr val="accent4">
                  <a:shade val="82000"/>
                </a:schemeClr>
              </a:solidFill>
              <a:ln w="19050">
                <a:solidFill>
                  <a:schemeClr val="lt1"/>
                </a:solidFill>
              </a:ln>
              <a:effectLst/>
            </c:spPr>
            <c:extLst>
              <c:ext xmlns:c16="http://schemas.microsoft.com/office/drawing/2014/chart" uri="{C3380CC4-5D6E-409C-BE32-E72D297353CC}">
                <c16:uniqueId val="{00000003-A491-4302-A300-2A2D12651FFC}"/>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4-A491-4302-A300-2A2D12651FFC}"/>
              </c:ext>
            </c:extLst>
          </c:dPt>
          <c:dPt>
            <c:idx val="4"/>
            <c:bubble3D val="0"/>
            <c:spPr>
              <a:solidFill>
                <a:schemeClr val="accent4">
                  <a:tint val="83000"/>
                </a:schemeClr>
              </a:solidFill>
              <a:ln w="19050">
                <a:solidFill>
                  <a:schemeClr val="lt1"/>
                </a:solidFill>
              </a:ln>
              <a:effectLst/>
            </c:spPr>
            <c:extLst>
              <c:ext xmlns:c16="http://schemas.microsoft.com/office/drawing/2014/chart" uri="{C3380CC4-5D6E-409C-BE32-E72D297353CC}">
                <c16:uniqueId val="{00000005-A491-4302-A300-2A2D12651FFC}"/>
              </c:ext>
            </c:extLst>
          </c:dPt>
          <c:dPt>
            <c:idx val="5"/>
            <c:bubble3D val="0"/>
            <c:spPr>
              <a:solidFill>
                <a:schemeClr val="accent4">
                  <a:tint val="65000"/>
                </a:schemeClr>
              </a:solidFill>
              <a:ln w="19050">
                <a:solidFill>
                  <a:schemeClr val="lt1"/>
                </a:solidFill>
              </a:ln>
              <a:effectLst/>
            </c:spPr>
            <c:extLst>
              <c:ext xmlns:c16="http://schemas.microsoft.com/office/drawing/2014/chart" uri="{C3380CC4-5D6E-409C-BE32-E72D297353CC}">
                <c16:uniqueId val="{00000006-A491-4302-A300-2A2D12651FFC}"/>
              </c:ext>
            </c:extLst>
          </c:dPt>
          <c:dPt>
            <c:idx val="6"/>
            <c:bubble3D val="0"/>
            <c:spPr>
              <a:solidFill>
                <a:schemeClr val="accent4">
                  <a:tint val="48000"/>
                </a:schemeClr>
              </a:solidFill>
              <a:ln w="19050">
                <a:solidFill>
                  <a:schemeClr val="lt1"/>
                </a:solidFill>
              </a:ln>
              <a:effectLst/>
            </c:spPr>
            <c:extLst>
              <c:ext xmlns:c16="http://schemas.microsoft.com/office/drawing/2014/chart" uri="{C3380CC4-5D6E-409C-BE32-E72D297353CC}">
                <c16:uniqueId val="{00000007-A491-4302-A300-2A2D12651FFC}"/>
              </c:ext>
            </c:extLst>
          </c:dPt>
          <c:dLbls>
            <c:numFmt formatCode="General" sourceLinked="0"/>
            <c:spPr>
              <a:noFill/>
              <a:ln cap="sq">
                <a:solidFill>
                  <a:prstClr val="white"/>
                </a:solidFill>
                <a:round/>
              </a:ln>
              <a:effectLst/>
            </c:spPr>
            <c:txPr>
              <a:bodyPr rot="0" spcFirstLastPara="1" vertOverflow="overflow" horzOverflow="overflow" vert="horz" wrap="square" lIns="38100" tIns="19050" rIns="38100" bIns="19050" anchor="ctr" anchorCtr="1">
                <a:spAutoFit/>
              </a:bodyPr>
              <a:lstStyle/>
              <a:p>
                <a:pPr>
                  <a:defRPr sz="1100" b="1" i="0" u="none" strike="noStrike" kern="1200" baseline="0">
                    <a:solidFill>
                      <a:schemeClr val="tx2"/>
                    </a:solidFill>
                    <a:latin typeface="Ubuntu" panose="020B0504030602030204" pitchFamily="34" charset="0"/>
                    <a:ea typeface="+mn-ea"/>
                    <a:cs typeface="+mn-cs"/>
                  </a:defRPr>
                </a:pPr>
                <a:endParaRPr lang="fi-FI"/>
              </a:p>
            </c:txPr>
            <c:dLblPos val="outEnd"/>
            <c:showLegendKey val="0"/>
            <c:showVal val="0"/>
            <c:showCatName val="1"/>
            <c:showSerName val="0"/>
            <c:showPercent val="1"/>
            <c:showBubbleSize val="0"/>
            <c:separator> </c:separator>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Sheet1!$A$2:$A$8</c:f>
              <c:strCache>
                <c:ptCount val="7"/>
                <c:pt idx="0">
                  <c:v>Energy generation</c:v>
                </c:pt>
                <c:pt idx="1">
                  <c:v>Paperboard</c:v>
                </c:pt>
                <c:pt idx="2">
                  <c:v>Paper</c:v>
                </c:pt>
                <c:pt idx="3">
                  <c:v>Pulp</c:v>
                </c:pt>
                <c:pt idx="4">
                  <c:v>Wood-based Panels</c:v>
                </c:pt>
                <c:pt idx="5">
                  <c:v>Sawn goods</c:v>
                </c:pt>
                <c:pt idx="6">
                  <c:v>Wood waste &amp; by-products</c:v>
                </c:pt>
              </c:strCache>
            </c:strRef>
          </c:cat>
          <c:val>
            <c:numRef>
              <c:f>Sheet1!$B$2:$B$8</c:f>
              <c:numCache>
                <c:formatCode>General</c:formatCode>
                <c:ptCount val="7"/>
                <c:pt idx="0">
                  <c:v>21931000</c:v>
                </c:pt>
                <c:pt idx="1">
                  <c:v>3467000</c:v>
                </c:pt>
                <c:pt idx="2">
                  <c:v>2113000</c:v>
                </c:pt>
                <c:pt idx="3">
                  <c:v>3571000</c:v>
                </c:pt>
                <c:pt idx="4">
                  <c:v>660000</c:v>
                </c:pt>
                <c:pt idx="5">
                  <c:v>4595000</c:v>
                </c:pt>
                <c:pt idx="6">
                  <c:v>472000</c:v>
                </c:pt>
              </c:numCache>
            </c:numRef>
          </c:val>
          <c:extLst>
            <c:ext xmlns:c16="http://schemas.microsoft.com/office/drawing/2014/chart" uri="{C3380CC4-5D6E-409C-BE32-E72D297353CC}">
              <c16:uniqueId val="{00000000-A491-4302-A300-2A2D12651FFC}"/>
            </c:ext>
          </c:extLst>
        </c:ser>
        <c:dLbls>
          <c:showLegendKey val="0"/>
          <c:showVal val="0"/>
          <c:showCatName val="0"/>
          <c:showSerName val="0"/>
          <c:showPercent val="0"/>
          <c:showBubbleSize val="0"/>
          <c:showLeaderLines val="0"/>
        </c:dLbls>
        <c:firstSliceAng val="151"/>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chartSpace>
</file>

<file path=ppt/charts/colors1.xml><?xml version="1.0" encoding="utf-8"?>
<cs:colorStyle xmlns:cs="http://schemas.microsoft.com/office/drawing/2012/chartStyle" xmlns:a="http://schemas.openxmlformats.org/drawingml/2006/main" meth="withinLinear" id="17">
  <a:schemeClr val="accent4"/>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95BF0F5-421C-D803-C78A-24CEDBCA9A2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FI"/>
          </a:p>
        </p:txBody>
      </p:sp>
      <p:sp>
        <p:nvSpPr>
          <p:cNvPr id="3" name="Date Placeholder 2">
            <a:extLst>
              <a:ext uri="{FF2B5EF4-FFF2-40B4-BE49-F238E27FC236}">
                <a16:creationId xmlns:a16="http://schemas.microsoft.com/office/drawing/2014/main" id="{E6ABAE18-12FA-C78C-7FA4-BF80D607B44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BE17CAC-B7DB-40F4-861E-F5C63F0A0712}" type="datetimeFigureOut">
              <a:rPr lang="en-FI" smtClean="0"/>
              <a:t>02/12/2024</a:t>
            </a:fld>
            <a:endParaRPr lang="en-FI"/>
          </a:p>
        </p:txBody>
      </p:sp>
      <p:sp>
        <p:nvSpPr>
          <p:cNvPr id="4" name="Footer Placeholder 3">
            <a:extLst>
              <a:ext uri="{FF2B5EF4-FFF2-40B4-BE49-F238E27FC236}">
                <a16:creationId xmlns:a16="http://schemas.microsoft.com/office/drawing/2014/main" id="{BB3C5883-03F0-EA78-C2B5-21433EA0FCB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FI"/>
          </a:p>
        </p:txBody>
      </p:sp>
    </p:spTree>
    <p:extLst>
      <p:ext uri="{BB962C8B-B14F-4D97-AF65-F5344CB8AC3E}">
        <p14:creationId xmlns:p14="http://schemas.microsoft.com/office/powerpoint/2010/main" val="15806472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FI"/>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3136EA-B2C3-4F0B-BFF5-52CC29729959}" type="datetimeFigureOut">
              <a:rPr lang="en-FI" smtClean="0"/>
              <a:t>02/12/2024</a:t>
            </a:fld>
            <a:endParaRPr lang="en-FI"/>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FI"/>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F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FI"/>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92D7E8-1528-41EF-8094-8FCF54378291}" type="slidenum">
              <a:rPr lang="en-FI" smtClean="0"/>
              <a:t>‹#›</a:t>
            </a:fld>
            <a:endParaRPr lang="en-FI"/>
          </a:p>
        </p:txBody>
      </p:sp>
    </p:spTree>
    <p:extLst>
      <p:ext uri="{BB962C8B-B14F-4D97-AF65-F5344CB8AC3E}">
        <p14:creationId xmlns:p14="http://schemas.microsoft.com/office/powerpoint/2010/main" val="3880248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I"/>
          </a:p>
        </p:txBody>
      </p:sp>
      <p:sp>
        <p:nvSpPr>
          <p:cNvPr id="4" name="Slide Number Placeholder 3"/>
          <p:cNvSpPr>
            <a:spLocks noGrp="1"/>
          </p:cNvSpPr>
          <p:nvPr>
            <p:ph type="sldNum" sz="quarter" idx="5"/>
          </p:nvPr>
        </p:nvSpPr>
        <p:spPr/>
        <p:txBody>
          <a:bodyPr/>
          <a:lstStyle/>
          <a:p>
            <a:fld id="{0592D7E8-1528-41EF-8094-8FCF54378291}" type="slidenum">
              <a:rPr lang="en-FI" smtClean="0"/>
              <a:t>1</a:t>
            </a:fld>
            <a:endParaRPr lang="en-FI"/>
          </a:p>
        </p:txBody>
      </p:sp>
    </p:spTree>
    <p:extLst>
      <p:ext uri="{BB962C8B-B14F-4D97-AF65-F5344CB8AC3E}">
        <p14:creationId xmlns:p14="http://schemas.microsoft.com/office/powerpoint/2010/main" val="21637417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I"/>
          </a:p>
        </p:txBody>
      </p:sp>
      <p:sp>
        <p:nvSpPr>
          <p:cNvPr id="4" name="Slide Number Placeholder 3"/>
          <p:cNvSpPr>
            <a:spLocks noGrp="1"/>
          </p:cNvSpPr>
          <p:nvPr>
            <p:ph type="sldNum" sz="quarter" idx="5"/>
          </p:nvPr>
        </p:nvSpPr>
        <p:spPr/>
        <p:txBody>
          <a:bodyPr/>
          <a:lstStyle/>
          <a:p>
            <a:fld id="{D1BF42DC-8D0F-3D47-95EC-F8D209EC6316}" type="slidenum">
              <a:rPr lang="en-FI" smtClean="0"/>
              <a:t>12</a:t>
            </a:fld>
            <a:endParaRPr lang="en-FI"/>
          </a:p>
        </p:txBody>
      </p:sp>
    </p:spTree>
    <p:extLst>
      <p:ext uri="{BB962C8B-B14F-4D97-AF65-F5344CB8AC3E}">
        <p14:creationId xmlns:p14="http://schemas.microsoft.com/office/powerpoint/2010/main" val="20666594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I"/>
          </a:p>
        </p:txBody>
      </p:sp>
      <p:sp>
        <p:nvSpPr>
          <p:cNvPr id="4" name="Slide Number Placeholder 3"/>
          <p:cNvSpPr>
            <a:spLocks noGrp="1"/>
          </p:cNvSpPr>
          <p:nvPr>
            <p:ph type="sldNum" sz="quarter" idx="5"/>
          </p:nvPr>
        </p:nvSpPr>
        <p:spPr/>
        <p:txBody>
          <a:bodyPr/>
          <a:lstStyle/>
          <a:p>
            <a:fld id="{D1BF42DC-8D0F-3D47-95EC-F8D209EC6316}" type="slidenum">
              <a:rPr lang="en-FI" smtClean="0"/>
              <a:t>17</a:t>
            </a:fld>
            <a:endParaRPr lang="en-FI"/>
          </a:p>
        </p:txBody>
      </p:sp>
    </p:spTree>
    <p:extLst>
      <p:ext uri="{BB962C8B-B14F-4D97-AF65-F5344CB8AC3E}">
        <p14:creationId xmlns:p14="http://schemas.microsoft.com/office/powerpoint/2010/main" val="6947283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I"/>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BF42DC-8D0F-3D47-95EC-F8D209EC6316}" type="slidenum">
              <a:rPr kumimoji="0" lang="en-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17894359"/>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_Logotype">
    <p:spTree>
      <p:nvGrpSpPr>
        <p:cNvPr id="1" name=""/>
        <p:cNvGrpSpPr/>
        <p:nvPr/>
      </p:nvGrpSpPr>
      <p:grpSpPr>
        <a:xfrm>
          <a:off x="0" y="0"/>
          <a:ext cx="0" cy="0"/>
          <a:chOff x="0" y="0"/>
          <a:chExt cx="0" cy="0"/>
        </a:xfrm>
      </p:grpSpPr>
      <p:pic>
        <p:nvPicPr>
          <p:cNvPr id="7" name="Picture 6" descr="A body of water with trees around it&#10;&#10;Description automatically generated with medium confidence">
            <a:extLst>
              <a:ext uri="{FF2B5EF4-FFF2-40B4-BE49-F238E27FC236}">
                <a16:creationId xmlns:a16="http://schemas.microsoft.com/office/drawing/2014/main" id="{3A986F97-7C6E-340F-0BDA-A62016053AB5}"/>
              </a:ext>
            </a:extLst>
          </p:cNvPr>
          <p:cNvPicPr>
            <a:picLocks noChangeAspect="1"/>
          </p:cNvPicPr>
          <p:nvPr userDrawn="1"/>
        </p:nvPicPr>
        <p:blipFill rotWithShape="1">
          <a:blip r:embed="rId2" cstate="screen">
            <a:extLst>
              <a:ext uri="{BEBA8EAE-BF5A-486C-A8C5-ECC9F3942E4B}">
                <a14:imgProps xmlns:a14="http://schemas.microsoft.com/office/drawing/2010/main">
                  <a14:imgLayer r:embed="rId3">
                    <a14:imgEffect>
                      <a14:colorTemperature colorTemp="5900"/>
                    </a14:imgEffect>
                  </a14:imgLayer>
                </a14:imgProps>
              </a:ex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E47426E-C7E6-3356-40FD-AB55A74D2359}"/>
              </a:ext>
            </a:extLst>
          </p:cNvPr>
          <p:cNvSpPr>
            <a:spLocks noGrp="1"/>
          </p:cNvSpPr>
          <p:nvPr>
            <p:ph type="ctrTitle"/>
          </p:nvPr>
        </p:nvSpPr>
        <p:spPr>
          <a:xfrm>
            <a:off x="965200" y="2497667"/>
            <a:ext cx="10236200" cy="1524000"/>
          </a:xfrm>
        </p:spPr>
        <p:txBody>
          <a:bodyPr anchor="ctr" anchorCtr="0">
            <a:normAutofit/>
          </a:bodyPr>
          <a:lstStyle>
            <a:lvl1pPr algn="ctr">
              <a:defRPr sz="4400" b="1">
                <a:solidFill>
                  <a:schemeClr val="bg1"/>
                </a:solidFill>
              </a:defRPr>
            </a:lvl1pPr>
          </a:lstStyle>
          <a:p>
            <a:r>
              <a:rPr lang="en-US"/>
              <a:t>Click to edit Master title style</a:t>
            </a:r>
            <a:endParaRPr lang="en-FI"/>
          </a:p>
        </p:txBody>
      </p:sp>
      <p:sp>
        <p:nvSpPr>
          <p:cNvPr id="3" name="Subtitle 2">
            <a:extLst>
              <a:ext uri="{FF2B5EF4-FFF2-40B4-BE49-F238E27FC236}">
                <a16:creationId xmlns:a16="http://schemas.microsoft.com/office/drawing/2014/main" id="{30018E59-1246-4351-0BC8-0CA0C6B8778B}"/>
              </a:ext>
            </a:extLst>
          </p:cNvPr>
          <p:cNvSpPr>
            <a:spLocks noGrp="1"/>
          </p:cNvSpPr>
          <p:nvPr>
            <p:ph type="subTitle" idx="1"/>
          </p:nvPr>
        </p:nvSpPr>
        <p:spPr>
          <a:xfrm>
            <a:off x="965200" y="5274733"/>
            <a:ext cx="10236200" cy="753533"/>
          </a:xfrm>
        </p:spPr>
        <p:txBody>
          <a:bodyPr/>
          <a:lstStyle>
            <a:lvl1pPr marL="0" indent="0" algn="ctr">
              <a:buNone/>
              <a:defRPr sz="24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FI"/>
          </a:p>
        </p:txBody>
      </p:sp>
      <p:sp>
        <p:nvSpPr>
          <p:cNvPr id="5" name="Footer Placeholder 4">
            <a:extLst>
              <a:ext uri="{FF2B5EF4-FFF2-40B4-BE49-F238E27FC236}">
                <a16:creationId xmlns:a16="http://schemas.microsoft.com/office/drawing/2014/main" id="{3BF77314-88C6-BF9C-84C9-AED2448C1875}"/>
              </a:ext>
            </a:extLst>
          </p:cNvPr>
          <p:cNvSpPr>
            <a:spLocks noGrp="1"/>
          </p:cNvSpPr>
          <p:nvPr>
            <p:ph type="ftr" sz="quarter" idx="11"/>
          </p:nvPr>
        </p:nvSpPr>
        <p:spPr>
          <a:xfrm>
            <a:off x="4781549" y="6414240"/>
            <a:ext cx="2683933" cy="365125"/>
          </a:xfrm>
        </p:spPr>
        <p:txBody>
          <a:bodyPr/>
          <a:lstStyle>
            <a:lvl1pPr>
              <a:defRPr>
                <a:solidFill>
                  <a:schemeClr val="bg1"/>
                </a:solidFill>
              </a:defRPr>
            </a:lvl1pPr>
          </a:lstStyle>
          <a:p>
            <a:pPr algn="ctr"/>
            <a:r>
              <a:rPr lang="en-US"/>
              <a:t>© Boreal Bioproducts 2024</a:t>
            </a:r>
            <a:endParaRPr lang="en-FI"/>
          </a:p>
        </p:txBody>
      </p:sp>
      <p:pic>
        <p:nvPicPr>
          <p:cNvPr id="9" name="Picture 8" descr="Logo&#10;&#10;Description automatically generated">
            <a:extLst>
              <a:ext uri="{FF2B5EF4-FFF2-40B4-BE49-F238E27FC236}">
                <a16:creationId xmlns:a16="http://schemas.microsoft.com/office/drawing/2014/main" id="{750ACCF2-04EF-7611-BE1C-B93A987F431C}"/>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655574" y="-1312332"/>
            <a:ext cx="9446443" cy="5520266"/>
          </a:xfrm>
          <a:prstGeom prst="rect">
            <a:avLst/>
          </a:prstGeom>
        </p:spPr>
      </p:pic>
    </p:spTree>
    <p:extLst>
      <p:ext uri="{BB962C8B-B14F-4D97-AF65-F5344CB8AC3E}">
        <p14:creationId xmlns:p14="http://schemas.microsoft.com/office/powerpoint/2010/main" val="1555399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8CF4C-B1AF-8280-8FCB-7417B276097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FI"/>
          </a:p>
        </p:txBody>
      </p:sp>
      <p:sp>
        <p:nvSpPr>
          <p:cNvPr id="3" name="Picture Placeholder 2">
            <a:extLst>
              <a:ext uri="{FF2B5EF4-FFF2-40B4-BE49-F238E27FC236}">
                <a16:creationId xmlns:a16="http://schemas.microsoft.com/office/drawing/2014/main" id="{619FD51B-3CA6-7705-A243-A361598DA20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FI"/>
          </a:p>
        </p:txBody>
      </p:sp>
      <p:sp>
        <p:nvSpPr>
          <p:cNvPr id="4" name="Text Placeholder 3">
            <a:extLst>
              <a:ext uri="{FF2B5EF4-FFF2-40B4-BE49-F238E27FC236}">
                <a16:creationId xmlns:a16="http://schemas.microsoft.com/office/drawing/2014/main" id="{67C2620A-E8B3-3202-0814-A6886AAD4D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2A9C9DD8-501C-DB89-E564-B154E1472A0E}"/>
              </a:ext>
            </a:extLst>
          </p:cNvPr>
          <p:cNvSpPr>
            <a:spLocks noGrp="1"/>
          </p:cNvSpPr>
          <p:nvPr>
            <p:ph type="ftr" sz="quarter" idx="11"/>
          </p:nvPr>
        </p:nvSpPr>
        <p:spPr/>
        <p:txBody>
          <a:bodyPr/>
          <a:lstStyle/>
          <a:p>
            <a:r>
              <a:rPr lang="en-US"/>
              <a:t>© Boreal Bioproducts 2024</a:t>
            </a:r>
            <a:endParaRPr lang="en-FI"/>
          </a:p>
        </p:txBody>
      </p:sp>
      <p:sp>
        <p:nvSpPr>
          <p:cNvPr id="7" name="Slide Number Placeholder 6">
            <a:extLst>
              <a:ext uri="{FF2B5EF4-FFF2-40B4-BE49-F238E27FC236}">
                <a16:creationId xmlns:a16="http://schemas.microsoft.com/office/drawing/2014/main" id="{7FCADAC8-7370-0114-9809-4B5DB6AB3BCF}"/>
              </a:ext>
            </a:extLst>
          </p:cNvPr>
          <p:cNvSpPr>
            <a:spLocks noGrp="1"/>
          </p:cNvSpPr>
          <p:nvPr>
            <p:ph type="sldNum" sz="quarter" idx="12"/>
          </p:nvPr>
        </p:nvSpPr>
        <p:spPr/>
        <p:txBody>
          <a:bodyPr/>
          <a:lstStyle/>
          <a:p>
            <a:fld id="{20E07072-8548-4BEF-984F-7DF37F1F4951}" type="slidenum">
              <a:rPr lang="en-FI" smtClean="0"/>
              <a:t>‹#›</a:t>
            </a:fld>
            <a:endParaRPr lang="en-FI"/>
          </a:p>
        </p:txBody>
      </p:sp>
      <p:pic>
        <p:nvPicPr>
          <p:cNvPr id="9" name="Picture 8" descr="Shape&#10;&#10;Description automatically generated with medium confidence">
            <a:extLst>
              <a:ext uri="{FF2B5EF4-FFF2-40B4-BE49-F238E27FC236}">
                <a16:creationId xmlns:a16="http://schemas.microsoft.com/office/drawing/2014/main" id="{151036FE-065E-0A7F-1FFB-D0F2F92910D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56387" y="5935518"/>
            <a:ext cx="2023443" cy="1182450"/>
          </a:xfrm>
          <a:prstGeom prst="rect">
            <a:avLst/>
          </a:prstGeom>
        </p:spPr>
      </p:pic>
    </p:spTree>
    <p:extLst>
      <p:ext uri="{BB962C8B-B14F-4D97-AF65-F5344CB8AC3E}">
        <p14:creationId xmlns:p14="http://schemas.microsoft.com/office/powerpoint/2010/main" val="78198014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7701F7-C1BA-4EAF-82C9-604D1EEFF826}"/>
              </a:ext>
            </a:extLst>
          </p:cNvPr>
          <p:cNvSpPr>
            <a:spLocks noGrp="1"/>
          </p:cNvSpPr>
          <p:nvPr>
            <p:ph type="title"/>
          </p:nvPr>
        </p:nvSpPr>
        <p:spPr/>
        <p:txBody>
          <a:bodyPr/>
          <a:lstStyle/>
          <a:p>
            <a:r>
              <a:rPr lang="en-US"/>
              <a:t>Click to edit Master title style</a:t>
            </a:r>
            <a:endParaRPr lang="en-FI"/>
          </a:p>
        </p:txBody>
      </p:sp>
      <p:sp>
        <p:nvSpPr>
          <p:cNvPr id="3" name="Vertical Text Placeholder 2">
            <a:extLst>
              <a:ext uri="{FF2B5EF4-FFF2-40B4-BE49-F238E27FC236}">
                <a16:creationId xmlns:a16="http://schemas.microsoft.com/office/drawing/2014/main" id="{361E55BB-00FC-6986-573A-787FF7C5E77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FI"/>
          </a:p>
        </p:txBody>
      </p:sp>
      <p:sp>
        <p:nvSpPr>
          <p:cNvPr id="5" name="Footer Placeholder 4">
            <a:extLst>
              <a:ext uri="{FF2B5EF4-FFF2-40B4-BE49-F238E27FC236}">
                <a16:creationId xmlns:a16="http://schemas.microsoft.com/office/drawing/2014/main" id="{6545C98D-2EB8-018B-796B-F73EE62D7A58}"/>
              </a:ext>
            </a:extLst>
          </p:cNvPr>
          <p:cNvSpPr>
            <a:spLocks noGrp="1"/>
          </p:cNvSpPr>
          <p:nvPr>
            <p:ph type="ftr" sz="quarter" idx="11"/>
          </p:nvPr>
        </p:nvSpPr>
        <p:spPr/>
        <p:txBody>
          <a:bodyPr/>
          <a:lstStyle/>
          <a:p>
            <a:r>
              <a:rPr lang="en-US"/>
              <a:t>© Boreal Bioproducts 2024</a:t>
            </a:r>
            <a:endParaRPr lang="en-FI"/>
          </a:p>
        </p:txBody>
      </p:sp>
      <p:sp>
        <p:nvSpPr>
          <p:cNvPr id="6" name="Slide Number Placeholder 5">
            <a:extLst>
              <a:ext uri="{FF2B5EF4-FFF2-40B4-BE49-F238E27FC236}">
                <a16:creationId xmlns:a16="http://schemas.microsoft.com/office/drawing/2014/main" id="{6CB61230-D000-B553-9B30-899A714F6381}"/>
              </a:ext>
            </a:extLst>
          </p:cNvPr>
          <p:cNvSpPr>
            <a:spLocks noGrp="1"/>
          </p:cNvSpPr>
          <p:nvPr>
            <p:ph type="sldNum" sz="quarter" idx="12"/>
          </p:nvPr>
        </p:nvSpPr>
        <p:spPr/>
        <p:txBody>
          <a:bodyPr/>
          <a:lstStyle/>
          <a:p>
            <a:fld id="{20E07072-8548-4BEF-984F-7DF37F1F4951}" type="slidenum">
              <a:rPr lang="en-FI" smtClean="0"/>
              <a:t>‹#›</a:t>
            </a:fld>
            <a:endParaRPr lang="en-FI"/>
          </a:p>
        </p:txBody>
      </p:sp>
    </p:spTree>
    <p:extLst>
      <p:ext uri="{BB962C8B-B14F-4D97-AF65-F5344CB8AC3E}">
        <p14:creationId xmlns:p14="http://schemas.microsoft.com/office/powerpoint/2010/main" val="201531940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8446BE6-3881-88F9-FD16-D55A8DF1ACF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FI"/>
          </a:p>
        </p:txBody>
      </p:sp>
      <p:sp>
        <p:nvSpPr>
          <p:cNvPr id="3" name="Vertical Text Placeholder 2">
            <a:extLst>
              <a:ext uri="{FF2B5EF4-FFF2-40B4-BE49-F238E27FC236}">
                <a16:creationId xmlns:a16="http://schemas.microsoft.com/office/drawing/2014/main" id="{836338DD-34FD-9B6D-8D00-A67D6E09644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FI"/>
          </a:p>
        </p:txBody>
      </p:sp>
      <p:sp>
        <p:nvSpPr>
          <p:cNvPr id="5" name="Footer Placeholder 4">
            <a:extLst>
              <a:ext uri="{FF2B5EF4-FFF2-40B4-BE49-F238E27FC236}">
                <a16:creationId xmlns:a16="http://schemas.microsoft.com/office/drawing/2014/main" id="{A1E939C0-8A40-05DB-D79B-1F4999273C63}"/>
              </a:ext>
            </a:extLst>
          </p:cNvPr>
          <p:cNvSpPr>
            <a:spLocks noGrp="1"/>
          </p:cNvSpPr>
          <p:nvPr>
            <p:ph type="ftr" sz="quarter" idx="11"/>
          </p:nvPr>
        </p:nvSpPr>
        <p:spPr/>
        <p:txBody>
          <a:bodyPr/>
          <a:lstStyle/>
          <a:p>
            <a:r>
              <a:rPr lang="en-US"/>
              <a:t>© Boreal Bioproducts 2024</a:t>
            </a:r>
            <a:endParaRPr lang="en-FI"/>
          </a:p>
        </p:txBody>
      </p:sp>
      <p:sp>
        <p:nvSpPr>
          <p:cNvPr id="6" name="Slide Number Placeholder 5">
            <a:extLst>
              <a:ext uri="{FF2B5EF4-FFF2-40B4-BE49-F238E27FC236}">
                <a16:creationId xmlns:a16="http://schemas.microsoft.com/office/drawing/2014/main" id="{41E548E6-2B7E-C9A9-22F7-D2D362FEC3A3}"/>
              </a:ext>
            </a:extLst>
          </p:cNvPr>
          <p:cNvSpPr>
            <a:spLocks noGrp="1"/>
          </p:cNvSpPr>
          <p:nvPr>
            <p:ph type="sldNum" sz="quarter" idx="12"/>
          </p:nvPr>
        </p:nvSpPr>
        <p:spPr/>
        <p:txBody>
          <a:bodyPr/>
          <a:lstStyle/>
          <a:p>
            <a:fld id="{20E07072-8548-4BEF-984F-7DF37F1F4951}" type="slidenum">
              <a:rPr lang="en-FI" smtClean="0"/>
              <a:t>‹#›</a:t>
            </a:fld>
            <a:endParaRPr lang="en-FI"/>
          </a:p>
        </p:txBody>
      </p:sp>
    </p:spTree>
    <p:extLst>
      <p:ext uri="{BB962C8B-B14F-4D97-AF65-F5344CB8AC3E}">
        <p14:creationId xmlns:p14="http://schemas.microsoft.com/office/powerpoint/2010/main" val="23540395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_Plai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7426E-C7E6-3356-40FD-AB55A74D2359}"/>
              </a:ext>
            </a:extLst>
          </p:cNvPr>
          <p:cNvSpPr>
            <a:spLocks noGrp="1"/>
          </p:cNvSpPr>
          <p:nvPr>
            <p:ph type="ctrTitle"/>
          </p:nvPr>
        </p:nvSpPr>
        <p:spPr>
          <a:xfrm>
            <a:off x="1185333" y="2853267"/>
            <a:ext cx="9906000" cy="1168400"/>
          </a:xfrm>
        </p:spPr>
        <p:txBody>
          <a:bodyPr anchor="ctr" anchorCtr="0">
            <a:noAutofit/>
          </a:bodyPr>
          <a:lstStyle>
            <a:lvl1pPr algn="ctr">
              <a:defRPr sz="4400" b="1">
                <a:solidFill>
                  <a:schemeClr val="tx2"/>
                </a:solidFill>
              </a:defRPr>
            </a:lvl1pPr>
          </a:lstStyle>
          <a:p>
            <a:r>
              <a:rPr lang="en-US"/>
              <a:t>Click to edit Master title style</a:t>
            </a:r>
            <a:endParaRPr lang="en-FI"/>
          </a:p>
        </p:txBody>
      </p:sp>
      <p:sp>
        <p:nvSpPr>
          <p:cNvPr id="3" name="Subtitle 2">
            <a:extLst>
              <a:ext uri="{FF2B5EF4-FFF2-40B4-BE49-F238E27FC236}">
                <a16:creationId xmlns:a16="http://schemas.microsoft.com/office/drawing/2014/main" id="{30018E59-1246-4351-0BC8-0CA0C6B8778B}"/>
              </a:ext>
            </a:extLst>
          </p:cNvPr>
          <p:cNvSpPr>
            <a:spLocks noGrp="1"/>
          </p:cNvSpPr>
          <p:nvPr>
            <p:ph type="subTitle" idx="1"/>
          </p:nvPr>
        </p:nvSpPr>
        <p:spPr>
          <a:xfrm>
            <a:off x="1185333" y="5274733"/>
            <a:ext cx="9906000" cy="753533"/>
          </a:xfrm>
        </p:spPr>
        <p:txBody>
          <a:bodyPr/>
          <a:lstStyle>
            <a:lvl1pPr marL="0" indent="0" algn="ctr">
              <a:buNone/>
              <a:defRPr sz="2400" b="1">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FI"/>
          </a:p>
        </p:txBody>
      </p:sp>
      <p:sp>
        <p:nvSpPr>
          <p:cNvPr id="5" name="Footer Placeholder 4">
            <a:extLst>
              <a:ext uri="{FF2B5EF4-FFF2-40B4-BE49-F238E27FC236}">
                <a16:creationId xmlns:a16="http://schemas.microsoft.com/office/drawing/2014/main" id="{3BF77314-88C6-BF9C-84C9-AED2448C1875}"/>
              </a:ext>
            </a:extLst>
          </p:cNvPr>
          <p:cNvSpPr>
            <a:spLocks noGrp="1"/>
          </p:cNvSpPr>
          <p:nvPr>
            <p:ph type="ftr" sz="quarter" idx="11"/>
          </p:nvPr>
        </p:nvSpPr>
        <p:spPr>
          <a:xfrm>
            <a:off x="4855632" y="6180137"/>
            <a:ext cx="2683933" cy="365125"/>
          </a:xfrm>
        </p:spPr>
        <p:txBody>
          <a:bodyPr/>
          <a:lstStyle>
            <a:lvl1pPr>
              <a:defRPr>
                <a:solidFill>
                  <a:schemeClr val="tx2"/>
                </a:solidFill>
              </a:defRPr>
            </a:lvl1pPr>
          </a:lstStyle>
          <a:p>
            <a:r>
              <a:rPr lang="en-US"/>
              <a:t>© Boreal Bioproducts 2024</a:t>
            </a:r>
            <a:endParaRPr lang="en-FI"/>
          </a:p>
        </p:txBody>
      </p:sp>
      <p:pic>
        <p:nvPicPr>
          <p:cNvPr id="10" name="Picture 9" descr="Logo, company name&#10;&#10;Description automatically generated">
            <a:extLst>
              <a:ext uri="{FF2B5EF4-FFF2-40B4-BE49-F238E27FC236}">
                <a16:creationId xmlns:a16="http://schemas.microsoft.com/office/drawing/2014/main" id="{A775468A-2C5E-277F-59BB-FE77B1D493FC}"/>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820333" y="-965149"/>
            <a:ext cx="8754533" cy="4825949"/>
          </a:xfrm>
          <a:prstGeom prst="rect">
            <a:avLst/>
          </a:prstGeom>
        </p:spPr>
      </p:pic>
    </p:spTree>
    <p:extLst>
      <p:ext uri="{BB962C8B-B14F-4D97-AF65-F5344CB8AC3E}">
        <p14:creationId xmlns:p14="http://schemas.microsoft.com/office/powerpoint/2010/main" val="7109498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A body of water with trees around it&#10;&#10;Description automatically generated with medium confidence">
            <a:extLst>
              <a:ext uri="{FF2B5EF4-FFF2-40B4-BE49-F238E27FC236}">
                <a16:creationId xmlns:a16="http://schemas.microsoft.com/office/drawing/2014/main" id="{2A0B1477-4F91-156D-10DB-C6141AAFDF7C}"/>
              </a:ext>
            </a:extLst>
          </p:cNvPr>
          <p:cNvPicPr>
            <a:picLocks noChangeAspect="1"/>
          </p:cNvPicPr>
          <p:nvPr userDrawn="1"/>
        </p:nvPicPr>
        <p:blipFill rotWithShape="1">
          <a:blip r:embed="rId2" cstate="screen">
            <a:lum bright="70000" contrast="-70000"/>
            <a:extLst>
              <a:ext uri="{BEBA8EAE-BF5A-486C-A8C5-ECC9F3942E4B}">
                <a14:imgProps xmlns:a14="http://schemas.microsoft.com/office/drawing/2010/main">
                  <a14:imgLayer r:embed="rId3">
                    <a14:imgEffect>
                      <a14:colorTemperature colorTemp="5900"/>
                    </a14:imgEffect>
                  </a14:imgLayer>
                </a14:imgProps>
              </a:ext>
              <a:ext uri="{28A0092B-C50C-407E-A947-70E740481C1C}">
                <a14:useLocalDpi xmlns:a14="http://schemas.microsoft.com/office/drawing/2010/main"/>
              </a:ext>
            </a:extLst>
          </a:blip>
          <a:srcRect/>
          <a:stretch/>
        </p:blipFill>
        <p:spPr>
          <a:xfrm>
            <a:off x="0" y="0"/>
            <a:ext cx="12192000" cy="1361352"/>
          </a:xfrm>
          <a:prstGeom prst="rect">
            <a:avLst/>
          </a:prstGeom>
        </p:spPr>
      </p:pic>
      <p:sp>
        <p:nvSpPr>
          <p:cNvPr id="2" name="Title 1">
            <a:extLst>
              <a:ext uri="{FF2B5EF4-FFF2-40B4-BE49-F238E27FC236}">
                <a16:creationId xmlns:a16="http://schemas.microsoft.com/office/drawing/2014/main" id="{AB12BF91-8E63-D3FD-3586-4A3B9E16D3A7}"/>
              </a:ext>
            </a:extLst>
          </p:cNvPr>
          <p:cNvSpPr>
            <a:spLocks noGrp="1"/>
          </p:cNvSpPr>
          <p:nvPr>
            <p:ph type="title"/>
          </p:nvPr>
        </p:nvSpPr>
        <p:spPr>
          <a:xfrm>
            <a:off x="685800" y="-1"/>
            <a:ext cx="10930466" cy="1361351"/>
          </a:xfrm>
        </p:spPr>
        <p:txBody>
          <a:bodyPr/>
          <a:lstStyle>
            <a:lvl1pPr>
              <a:defRPr>
                <a:solidFill>
                  <a:schemeClr val="tx2"/>
                </a:solidFill>
              </a:defRPr>
            </a:lvl1pPr>
          </a:lstStyle>
          <a:p>
            <a:r>
              <a:rPr lang="en-US"/>
              <a:t>Click to edit Master title style</a:t>
            </a:r>
            <a:endParaRPr lang="en-FI"/>
          </a:p>
        </p:txBody>
      </p:sp>
      <p:sp>
        <p:nvSpPr>
          <p:cNvPr id="3" name="Content Placeholder 2">
            <a:extLst>
              <a:ext uri="{FF2B5EF4-FFF2-40B4-BE49-F238E27FC236}">
                <a16:creationId xmlns:a16="http://schemas.microsoft.com/office/drawing/2014/main" id="{EB1F17D2-2AE4-3909-42DE-0774590CB13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FI"/>
          </a:p>
        </p:txBody>
      </p:sp>
      <p:sp>
        <p:nvSpPr>
          <p:cNvPr id="5" name="Footer Placeholder 4">
            <a:extLst>
              <a:ext uri="{FF2B5EF4-FFF2-40B4-BE49-F238E27FC236}">
                <a16:creationId xmlns:a16="http://schemas.microsoft.com/office/drawing/2014/main" id="{E4D057B6-E74C-8D5E-B866-0653DCBFE0E0}"/>
              </a:ext>
            </a:extLst>
          </p:cNvPr>
          <p:cNvSpPr>
            <a:spLocks noGrp="1"/>
          </p:cNvSpPr>
          <p:nvPr>
            <p:ph type="ftr" sz="quarter" idx="11"/>
          </p:nvPr>
        </p:nvSpPr>
        <p:spPr/>
        <p:txBody>
          <a:bodyPr/>
          <a:lstStyle>
            <a:lvl1pPr>
              <a:defRPr sz="1000"/>
            </a:lvl1pPr>
          </a:lstStyle>
          <a:p>
            <a:r>
              <a:rPr lang="en-US"/>
              <a:t>© Boreal Bioproducts 2024</a:t>
            </a:r>
            <a:endParaRPr lang="en-FI"/>
          </a:p>
        </p:txBody>
      </p:sp>
      <p:sp>
        <p:nvSpPr>
          <p:cNvPr id="6" name="Slide Number Placeholder 5">
            <a:extLst>
              <a:ext uri="{FF2B5EF4-FFF2-40B4-BE49-F238E27FC236}">
                <a16:creationId xmlns:a16="http://schemas.microsoft.com/office/drawing/2014/main" id="{ACCF85CB-AAD3-FEB8-948D-6040A0B9AD13}"/>
              </a:ext>
            </a:extLst>
          </p:cNvPr>
          <p:cNvSpPr>
            <a:spLocks noGrp="1"/>
          </p:cNvSpPr>
          <p:nvPr>
            <p:ph type="sldNum" sz="quarter" idx="12"/>
          </p:nvPr>
        </p:nvSpPr>
        <p:spPr/>
        <p:txBody>
          <a:bodyPr/>
          <a:lstStyle>
            <a:lvl1pPr>
              <a:defRPr sz="1000"/>
            </a:lvl1pPr>
          </a:lstStyle>
          <a:p>
            <a:fld id="{20E07072-8548-4BEF-984F-7DF37F1F4951}" type="slidenum">
              <a:rPr lang="en-FI" smtClean="0"/>
              <a:pPr/>
              <a:t>‹#›</a:t>
            </a:fld>
            <a:endParaRPr lang="en-FI"/>
          </a:p>
        </p:txBody>
      </p:sp>
      <p:pic>
        <p:nvPicPr>
          <p:cNvPr id="4" name="Picture 3">
            <a:extLst>
              <a:ext uri="{FF2B5EF4-FFF2-40B4-BE49-F238E27FC236}">
                <a16:creationId xmlns:a16="http://schemas.microsoft.com/office/drawing/2014/main" id="{4E744B97-016B-61D5-7372-C8C3A555D8E1}"/>
              </a:ext>
            </a:extLst>
          </p:cNvPr>
          <p:cNvPicPr>
            <a:picLocks noChangeAspect="1"/>
          </p:cNvPicPr>
          <p:nvPr userDrawn="1"/>
        </p:nvPicPr>
        <p:blipFill>
          <a:blip r:embed="rId4" cstate="hqprint">
            <a:extLst>
              <a:ext uri="{28A0092B-C50C-407E-A947-70E740481C1C}">
                <a14:useLocalDpi xmlns:a14="http://schemas.microsoft.com/office/drawing/2010/main"/>
              </a:ext>
            </a:extLst>
          </a:blip>
          <a:srcRect/>
          <a:stretch/>
        </p:blipFill>
        <p:spPr>
          <a:xfrm>
            <a:off x="9827815" y="-10112"/>
            <a:ext cx="2364185" cy="1381570"/>
          </a:xfrm>
          <a:prstGeom prst="rect">
            <a:avLst/>
          </a:prstGeom>
        </p:spPr>
      </p:pic>
    </p:spTree>
    <p:extLst>
      <p:ext uri="{BB962C8B-B14F-4D97-AF65-F5344CB8AC3E}">
        <p14:creationId xmlns:p14="http://schemas.microsoft.com/office/powerpoint/2010/main" val="386135730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CA1F45-A917-4210-9900-AA6DBAC461E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FI"/>
          </a:p>
        </p:txBody>
      </p:sp>
      <p:sp>
        <p:nvSpPr>
          <p:cNvPr id="3" name="Text Placeholder 2">
            <a:extLst>
              <a:ext uri="{FF2B5EF4-FFF2-40B4-BE49-F238E27FC236}">
                <a16:creationId xmlns:a16="http://schemas.microsoft.com/office/drawing/2014/main" id="{497A9000-C779-F3FE-EC85-2DC2DEFA0FC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Footer Placeholder 4">
            <a:extLst>
              <a:ext uri="{FF2B5EF4-FFF2-40B4-BE49-F238E27FC236}">
                <a16:creationId xmlns:a16="http://schemas.microsoft.com/office/drawing/2014/main" id="{8F22E770-D87F-97DB-4A50-9E061A7A8647}"/>
              </a:ext>
            </a:extLst>
          </p:cNvPr>
          <p:cNvSpPr>
            <a:spLocks noGrp="1"/>
          </p:cNvSpPr>
          <p:nvPr>
            <p:ph type="ftr" sz="quarter" idx="11"/>
          </p:nvPr>
        </p:nvSpPr>
        <p:spPr/>
        <p:txBody>
          <a:bodyPr/>
          <a:lstStyle/>
          <a:p>
            <a:r>
              <a:rPr lang="en-US"/>
              <a:t>© Boreal Bioproducts 2024</a:t>
            </a:r>
            <a:endParaRPr lang="en-FI"/>
          </a:p>
        </p:txBody>
      </p:sp>
      <p:sp>
        <p:nvSpPr>
          <p:cNvPr id="6" name="Slide Number Placeholder 5">
            <a:extLst>
              <a:ext uri="{FF2B5EF4-FFF2-40B4-BE49-F238E27FC236}">
                <a16:creationId xmlns:a16="http://schemas.microsoft.com/office/drawing/2014/main" id="{42A923EA-5E91-E3FC-8D45-D403141AE3CC}"/>
              </a:ext>
            </a:extLst>
          </p:cNvPr>
          <p:cNvSpPr>
            <a:spLocks noGrp="1"/>
          </p:cNvSpPr>
          <p:nvPr>
            <p:ph type="sldNum" sz="quarter" idx="12"/>
          </p:nvPr>
        </p:nvSpPr>
        <p:spPr/>
        <p:txBody>
          <a:bodyPr/>
          <a:lstStyle/>
          <a:p>
            <a:fld id="{20E07072-8548-4BEF-984F-7DF37F1F4951}" type="slidenum">
              <a:rPr lang="en-FI" smtClean="0"/>
              <a:t>‹#›</a:t>
            </a:fld>
            <a:endParaRPr lang="en-FI"/>
          </a:p>
        </p:txBody>
      </p:sp>
    </p:spTree>
    <p:extLst>
      <p:ext uri="{BB962C8B-B14F-4D97-AF65-F5344CB8AC3E}">
        <p14:creationId xmlns:p14="http://schemas.microsoft.com/office/powerpoint/2010/main" val="106576792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descr="A body of water with trees around it&#10;&#10;Description automatically generated with medium confidence">
            <a:extLst>
              <a:ext uri="{FF2B5EF4-FFF2-40B4-BE49-F238E27FC236}">
                <a16:creationId xmlns:a16="http://schemas.microsoft.com/office/drawing/2014/main" id="{FC666AD6-9C0D-C554-B75B-4892B144E34B}"/>
              </a:ext>
            </a:extLst>
          </p:cNvPr>
          <p:cNvPicPr>
            <a:picLocks noChangeAspect="1"/>
          </p:cNvPicPr>
          <p:nvPr userDrawn="1"/>
        </p:nvPicPr>
        <p:blipFill rotWithShape="1">
          <a:blip r:embed="rId2" cstate="screen">
            <a:lum bright="70000" contrast="-70000"/>
            <a:extLst>
              <a:ext uri="{BEBA8EAE-BF5A-486C-A8C5-ECC9F3942E4B}">
                <a14:imgProps xmlns:a14="http://schemas.microsoft.com/office/drawing/2010/main">
                  <a14:imgLayer r:embed="rId3">
                    <a14:imgEffect>
                      <a14:colorTemperature colorTemp="5900"/>
                    </a14:imgEffect>
                  </a14:imgLayer>
                </a14:imgProps>
              </a:ext>
              <a:ext uri="{28A0092B-C50C-407E-A947-70E740481C1C}">
                <a14:useLocalDpi xmlns:a14="http://schemas.microsoft.com/office/drawing/2010/main"/>
              </a:ext>
            </a:extLst>
          </a:blip>
          <a:srcRect/>
          <a:stretch/>
        </p:blipFill>
        <p:spPr>
          <a:xfrm>
            <a:off x="0" y="0"/>
            <a:ext cx="12192000" cy="1361352"/>
          </a:xfrm>
          <a:prstGeom prst="rect">
            <a:avLst/>
          </a:prstGeom>
        </p:spPr>
      </p:pic>
      <p:sp>
        <p:nvSpPr>
          <p:cNvPr id="2" name="Title 1">
            <a:extLst>
              <a:ext uri="{FF2B5EF4-FFF2-40B4-BE49-F238E27FC236}">
                <a16:creationId xmlns:a16="http://schemas.microsoft.com/office/drawing/2014/main" id="{B9AC4EAA-6749-FAA9-FA88-3FE1E2FB3C0D}"/>
              </a:ext>
            </a:extLst>
          </p:cNvPr>
          <p:cNvSpPr>
            <a:spLocks noGrp="1"/>
          </p:cNvSpPr>
          <p:nvPr>
            <p:ph type="title"/>
          </p:nvPr>
        </p:nvSpPr>
        <p:spPr>
          <a:xfrm>
            <a:off x="685800" y="0"/>
            <a:ext cx="10930466" cy="1361352"/>
          </a:xfrm>
        </p:spPr>
        <p:txBody>
          <a:bodyPr/>
          <a:lstStyle>
            <a:lvl1pPr>
              <a:defRPr>
                <a:solidFill>
                  <a:schemeClr val="tx2"/>
                </a:solidFill>
              </a:defRPr>
            </a:lvl1pPr>
          </a:lstStyle>
          <a:p>
            <a:r>
              <a:rPr lang="en-US" dirty="0"/>
              <a:t>Click to edit Master title style</a:t>
            </a:r>
            <a:endParaRPr lang="en-FI" dirty="0"/>
          </a:p>
        </p:txBody>
      </p:sp>
      <p:sp>
        <p:nvSpPr>
          <p:cNvPr id="3" name="Content Placeholder 2">
            <a:extLst>
              <a:ext uri="{FF2B5EF4-FFF2-40B4-BE49-F238E27FC236}">
                <a16:creationId xmlns:a16="http://schemas.microsoft.com/office/drawing/2014/main" id="{92E09F3B-A729-065A-D3DA-7010FA182EB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FI"/>
          </a:p>
        </p:txBody>
      </p:sp>
      <p:sp>
        <p:nvSpPr>
          <p:cNvPr id="4" name="Content Placeholder 3">
            <a:extLst>
              <a:ext uri="{FF2B5EF4-FFF2-40B4-BE49-F238E27FC236}">
                <a16:creationId xmlns:a16="http://schemas.microsoft.com/office/drawing/2014/main" id="{C92F95BF-9C04-0F9F-4D70-95D6A1F75A9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FI"/>
          </a:p>
        </p:txBody>
      </p:sp>
      <p:sp>
        <p:nvSpPr>
          <p:cNvPr id="6" name="Footer Placeholder 5">
            <a:extLst>
              <a:ext uri="{FF2B5EF4-FFF2-40B4-BE49-F238E27FC236}">
                <a16:creationId xmlns:a16="http://schemas.microsoft.com/office/drawing/2014/main" id="{DA0DEFC1-38F5-52B0-712A-2723DA49C3F0}"/>
              </a:ext>
            </a:extLst>
          </p:cNvPr>
          <p:cNvSpPr>
            <a:spLocks noGrp="1"/>
          </p:cNvSpPr>
          <p:nvPr>
            <p:ph type="ftr" sz="quarter" idx="11"/>
          </p:nvPr>
        </p:nvSpPr>
        <p:spPr/>
        <p:txBody>
          <a:bodyPr/>
          <a:lstStyle/>
          <a:p>
            <a:r>
              <a:rPr lang="en-US"/>
              <a:t>© Boreal Bioproducts 2024</a:t>
            </a:r>
            <a:endParaRPr lang="en-FI"/>
          </a:p>
        </p:txBody>
      </p:sp>
      <p:sp>
        <p:nvSpPr>
          <p:cNvPr id="7" name="Slide Number Placeholder 6">
            <a:extLst>
              <a:ext uri="{FF2B5EF4-FFF2-40B4-BE49-F238E27FC236}">
                <a16:creationId xmlns:a16="http://schemas.microsoft.com/office/drawing/2014/main" id="{73E5DCD9-F979-592B-ED28-C988298EACC2}"/>
              </a:ext>
            </a:extLst>
          </p:cNvPr>
          <p:cNvSpPr>
            <a:spLocks noGrp="1"/>
          </p:cNvSpPr>
          <p:nvPr>
            <p:ph type="sldNum" sz="quarter" idx="12"/>
          </p:nvPr>
        </p:nvSpPr>
        <p:spPr/>
        <p:txBody>
          <a:bodyPr/>
          <a:lstStyle/>
          <a:p>
            <a:fld id="{20E07072-8548-4BEF-984F-7DF37F1F4951}" type="slidenum">
              <a:rPr lang="en-FI" smtClean="0"/>
              <a:t>‹#›</a:t>
            </a:fld>
            <a:endParaRPr lang="en-FI"/>
          </a:p>
        </p:txBody>
      </p:sp>
      <p:pic>
        <p:nvPicPr>
          <p:cNvPr id="5" name="Picture 4">
            <a:extLst>
              <a:ext uri="{FF2B5EF4-FFF2-40B4-BE49-F238E27FC236}">
                <a16:creationId xmlns:a16="http://schemas.microsoft.com/office/drawing/2014/main" id="{F051D72A-2FD0-A4A2-C199-EBA924C3C619}"/>
              </a:ext>
            </a:extLst>
          </p:cNvPr>
          <p:cNvPicPr>
            <a:picLocks noChangeAspect="1"/>
          </p:cNvPicPr>
          <p:nvPr userDrawn="1"/>
        </p:nvPicPr>
        <p:blipFill>
          <a:blip r:embed="rId4" cstate="hqprint">
            <a:extLst>
              <a:ext uri="{28A0092B-C50C-407E-A947-70E740481C1C}">
                <a14:useLocalDpi xmlns:a14="http://schemas.microsoft.com/office/drawing/2010/main"/>
              </a:ext>
            </a:extLst>
          </a:blip>
          <a:srcRect/>
          <a:stretch/>
        </p:blipFill>
        <p:spPr>
          <a:xfrm>
            <a:off x="9827815" y="-10112"/>
            <a:ext cx="2364185" cy="1381570"/>
          </a:xfrm>
          <a:prstGeom prst="rect">
            <a:avLst/>
          </a:prstGeom>
        </p:spPr>
      </p:pic>
    </p:spTree>
    <p:extLst>
      <p:ext uri="{BB962C8B-B14F-4D97-AF65-F5344CB8AC3E}">
        <p14:creationId xmlns:p14="http://schemas.microsoft.com/office/powerpoint/2010/main" val="44121864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6" descr="A body of water with trees around it&#10;&#10;Description automatically generated with medium confidence">
            <a:extLst>
              <a:ext uri="{FF2B5EF4-FFF2-40B4-BE49-F238E27FC236}">
                <a16:creationId xmlns:a16="http://schemas.microsoft.com/office/drawing/2014/main" id="{C1267A54-7FF9-7FC7-1BF7-F445D2671632}"/>
              </a:ext>
            </a:extLst>
          </p:cNvPr>
          <p:cNvPicPr>
            <a:picLocks noChangeAspect="1"/>
          </p:cNvPicPr>
          <p:nvPr userDrawn="1"/>
        </p:nvPicPr>
        <p:blipFill rotWithShape="1">
          <a:blip r:embed="rId2" cstate="screen">
            <a:lum bright="70000" contrast="-70000"/>
            <a:extLst>
              <a:ext uri="{BEBA8EAE-BF5A-486C-A8C5-ECC9F3942E4B}">
                <a14:imgProps xmlns:a14="http://schemas.microsoft.com/office/drawing/2010/main">
                  <a14:imgLayer r:embed="rId3">
                    <a14:imgEffect>
                      <a14:colorTemperature colorTemp="5900"/>
                    </a14:imgEffect>
                  </a14:imgLayer>
                </a14:imgProps>
              </a:ext>
              <a:ext uri="{28A0092B-C50C-407E-A947-70E740481C1C}">
                <a14:useLocalDpi xmlns:a14="http://schemas.microsoft.com/office/drawing/2010/main"/>
              </a:ext>
            </a:extLst>
          </a:blip>
          <a:srcRect/>
          <a:stretch/>
        </p:blipFill>
        <p:spPr>
          <a:xfrm>
            <a:off x="0" y="0"/>
            <a:ext cx="12192000" cy="1361352"/>
          </a:xfrm>
          <a:prstGeom prst="rect">
            <a:avLst/>
          </a:prstGeom>
        </p:spPr>
      </p:pic>
      <p:sp>
        <p:nvSpPr>
          <p:cNvPr id="2" name="Title 1">
            <a:extLst>
              <a:ext uri="{FF2B5EF4-FFF2-40B4-BE49-F238E27FC236}">
                <a16:creationId xmlns:a16="http://schemas.microsoft.com/office/drawing/2014/main" id="{C1D1A537-81FD-94BE-5FFE-D7AFE3AB007C}"/>
              </a:ext>
            </a:extLst>
          </p:cNvPr>
          <p:cNvSpPr>
            <a:spLocks noGrp="1"/>
          </p:cNvSpPr>
          <p:nvPr>
            <p:ph type="title"/>
          </p:nvPr>
        </p:nvSpPr>
        <p:spPr>
          <a:xfrm>
            <a:off x="839788" y="0"/>
            <a:ext cx="10515600" cy="1375144"/>
          </a:xfrm>
        </p:spPr>
        <p:txBody>
          <a:bodyPr/>
          <a:lstStyle/>
          <a:p>
            <a:r>
              <a:rPr lang="en-US"/>
              <a:t>Click to edit Master title style</a:t>
            </a:r>
            <a:endParaRPr lang="en-FI"/>
          </a:p>
        </p:txBody>
      </p:sp>
      <p:sp>
        <p:nvSpPr>
          <p:cNvPr id="3" name="Text Placeholder 2">
            <a:extLst>
              <a:ext uri="{FF2B5EF4-FFF2-40B4-BE49-F238E27FC236}">
                <a16:creationId xmlns:a16="http://schemas.microsoft.com/office/drawing/2014/main" id="{D001DDD6-8B07-B446-2EB2-1B5D5EB3D8A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D7DB469-D2F4-3D69-E2CC-3E222455C8A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FI"/>
          </a:p>
        </p:txBody>
      </p:sp>
      <p:sp>
        <p:nvSpPr>
          <p:cNvPr id="5" name="Text Placeholder 4">
            <a:extLst>
              <a:ext uri="{FF2B5EF4-FFF2-40B4-BE49-F238E27FC236}">
                <a16:creationId xmlns:a16="http://schemas.microsoft.com/office/drawing/2014/main" id="{9CE82BB5-4304-FB95-3CC3-E61673922AA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52076F6-CCE6-2076-A433-042077FE4C3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FI"/>
          </a:p>
        </p:txBody>
      </p:sp>
      <p:sp>
        <p:nvSpPr>
          <p:cNvPr id="8" name="Footer Placeholder 7">
            <a:extLst>
              <a:ext uri="{FF2B5EF4-FFF2-40B4-BE49-F238E27FC236}">
                <a16:creationId xmlns:a16="http://schemas.microsoft.com/office/drawing/2014/main" id="{CDFA962B-1497-B839-91FE-7837D3F86FDB}"/>
              </a:ext>
            </a:extLst>
          </p:cNvPr>
          <p:cNvSpPr>
            <a:spLocks noGrp="1"/>
          </p:cNvSpPr>
          <p:nvPr>
            <p:ph type="ftr" sz="quarter" idx="11"/>
          </p:nvPr>
        </p:nvSpPr>
        <p:spPr/>
        <p:txBody>
          <a:bodyPr/>
          <a:lstStyle/>
          <a:p>
            <a:r>
              <a:rPr lang="en-US"/>
              <a:t>© Boreal Bioproducts 2024</a:t>
            </a:r>
            <a:endParaRPr lang="en-FI"/>
          </a:p>
        </p:txBody>
      </p:sp>
      <p:sp>
        <p:nvSpPr>
          <p:cNvPr id="9" name="Slide Number Placeholder 8">
            <a:extLst>
              <a:ext uri="{FF2B5EF4-FFF2-40B4-BE49-F238E27FC236}">
                <a16:creationId xmlns:a16="http://schemas.microsoft.com/office/drawing/2014/main" id="{96818D88-CA6C-AD2B-1449-6392697BB67D}"/>
              </a:ext>
            </a:extLst>
          </p:cNvPr>
          <p:cNvSpPr>
            <a:spLocks noGrp="1"/>
          </p:cNvSpPr>
          <p:nvPr>
            <p:ph type="sldNum" sz="quarter" idx="12"/>
          </p:nvPr>
        </p:nvSpPr>
        <p:spPr/>
        <p:txBody>
          <a:bodyPr/>
          <a:lstStyle/>
          <a:p>
            <a:fld id="{20E07072-8548-4BEF-984F-7DF37F1F4951}" type="slidenum">
              <a:rPr lang="en-FI" smtClean="0"/>
              <a:t>‹#›</a:t>
            </a:fld>
            <a:endParaRPr lang="en-FI"/>
          </a:p>
        </p:txBody>
      </p:sp>
      <p:pic>
        <p:nvPicPr>
          <p:cNvPr id="10" name="Picture 9">
            <a:extLst>
              <a:ext uri="{FF2B5EF4-FFF2-40B4-BE49-F238E27FC236}">
                <a16:creationId xmlns:a16="http://schemas.microsoft.com/office/drawing/2014/main" id="{F2D5AFDA-48C1-2844-0E54-A9B9B2D31BA2}"/>
              </a:ext>
            </a:extLst>
          </p:cNvPr>
          <p:cNvPicPr>
            <a:picLocks noChangeAspect="1"/>
          </p:cNvPicPr>
          <p:nvPr userDrawn="1"/>
        </p:nvPicPr>
        <p:blipFill>
          <a:blip r:embed="rId4" cstate="hqprint">
            <a:extLst>
              <a:ext uri="{28A0092B-C50C-407E-A947-70E740481C1C}">
                <a14:useLocalDpi xmlns:a14="http://schemas.microsoft.com/office/drawing/2010/main"/>
              </a:ext>
            </a:extLst>
          </a:blip>
          <a:srcRect/>
          <a:stretch/>
        </p:blipFill>
        <p:spPr>
          <a:xfrm>
            <a:off x="9827815" y="-10112"/>
            <a:ext cx="2364185" cy="1381570"/>
          </a:xfrm>
          <a:prstGeom prst="rect">
            <a:avLst/>
          </a:prstGeom>
        </p:spPr>
      </p:pic>
    </p:spTree>
    <p:extLst>
      <p:ext uri="{BB962C8B-B14F-4D97-AF65-F5344CB8AC3E}">
        <p14:creationId xmlns:p14="http://schemas.microsoft.com/office/powerpoint/2010/main" val="126109648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7" name="Picture 6" descr="A body of water with trees around it&#10;&#10;Description automatically generated with medium confidence">
            <a:extLst>
              <a:ext uri="{FF2B5EF4-FFF2-40B4-BE49-F238E27FC236}">
                <a16:creationId xmlns:a16="http://schemas.microsoft.com/office/drawing/2014/main" id="{2BF4DA59-30C2-FD1E-C7DE-8C9731C79DC3}"/>
              </a:ext>
            </a:extLst>
          </p:cNvPr>
          <p:cNvPicPr>
            <a:picLocks noChangeAspect="1"/>
          </p:cNvPicPr>
          <p:nvPr userDrawn="1"/>
        </p:nvPicPr>
        <p:blipFill rotWithShape="1">
          <a:blip r:embed="rId2" cstate="screen">
            <a:lum bright="70000" contrast="-70000"/>
            <a:extLst>
              <a:ext uri="{BEBA8EAE-BF5A-486C-A8C5-ECC9F3942E4B}">
                <a14:imgProps xmlns:a14="http://schemas.microsoft.com/office/drawing/2010/main">
                  <a14:imgLayer r:embed="rId3">
                    <a14:imgEffect>
                      <a14:colorTemperature colorTemp="5900"/>
                    </a14:imgEffect>
                  </a14:imgLayer>
                </a14:imgProps>
              </a:ext>
              <a:ext uri="{28A0092B-C50C-407E-A947-70E740481C1C}">
                <a14:useLocalDpi xmlns:a14="http://schemas.microsoft.com/office/drawing/2010/main"/>
              </a:ext>
            </a:extLst>
          </a:blip>
          <a:srcRect/>
          <a:stretch/>
        </p:blipFill>
        <p:spPr>
          <a:xfrm>
            <a:off x="0" y="0"/>
            <a:ext cx="12192000" cy="1379116"/>
          </a:xfrm>
          <a:prstGeom prst="rect">
            <a:avLst/>
          </a:prstGeom>
        </p:spPr>
      </p:pic>
      <p:sp>
        <p:nvSpPr>
          <p:cNvPr id="2" name="Title 1">
            <a:extLst>
              <a:ext uri="{FF2B5EF4-FFF2-40B4-BE49-F238E27FC236}">
                <a16:creationId xmlns:a16="http://schemas.microsoft.com/office/drawing/2014/main" id="{60B491D2-D06C-EA86-B813-C596C448F126}"/>
              </a:ext>
            </a:extLst>
          </p:cNvPr>
          <p:cNvSpPr>
            <a:spLocks noGrp="1"/>
          </p:cNvSpPr>
          <p:nvPr>
            <p:ph type="title"/>
          </p:nvPr>
        </p:nvSpPr>
        <p:spPr>
          <a:xfrm>
            <a:off x="685800" y="0"/>
            <a:ext cx="10930466" cy="1379116"/>
          </a:xfrm>
        </p:spPr>
        <p:txBody>
          <a:bodyPr/>
          <a:lstStyle>
            <a:lvl1pPr>
              <a:defRPr>
                <a:solidFill>
                  <a:schemeClr val="tx2"/>
                </a:solidFill>
              </a:defRPr>
            </a:lvl1pPr>
          </a:lstStyle>
          <a:p>
            <a:r>
              <a:rPr lang="en-US"/>
              <a:t>Click to edit Master title style</a:t>
            </a:r>
            <a:endParaRPr lang="en-FI"/>
          </a:p>
        </p:txBody>
      </p:sp>
      <p:sp>
        <p:nvSpPr>
          <p:cNvPr id="4" name="Footer Placeholder 3">
            <a:extLst>
              <a:ext uri="{FF2B5EF4-FFF2-40B4-BE49-F238E27FC236}">
                <a16:creationId xmlns:a16="http://schemas.microsoft.com/office/drawing/2014/main" id="{D52B01D9-EC0A-2804-DF65-0D1C9F2E148A}"/>
              </a:ext>
            </a:extLst>
          </p:cNvPr>
          <p:cNvSpPr>
            <a:spLocks noGrp="1"/>
          </p:cNvSpPr>
          <p:nvPr>
            <p:ph type="ftr" sz="quarter" idx="11"/>
          </p:nvPr>
        </p:nvSpPr>
        <p:spPr/>
        <p:txBody>
          <a:bodyPr/>
          <a:lstStyle/>
          <a:p>
            <a:r>
              <a:rPr lang="en-US"/>
              <a:t>© Boreal Bioproducts 2024</a:t>
            </a:r>
            <a:endParaRPr lang="en-FI"/>
          </a:p>
        </p:txBody>
      </p:sp>
      <p:sp>
        <p:nvSpPr>
          <p:cNvPr id="5" name="Slide Number Placeholder 4">
            <a:extLst>
              <a:ext uri="{FF2B5EF4-FFF2-40B4-BE49-F238E27FC236}">
                <a16:creationId xmlns:a16="http://schemas.microsoft.com/office/drawing/2014/main" id="{3FB32C84-75CA-0DA8-BDE4-88813C66920E}"/>
              </a:ext>
            </a:extLst>
          </p:cNvPr>
          <p:cNvSpPr>
            <a:spLocks noGrp="1"/>
          </p:cNvSpPr>
          <p:nvPr>
            <p:ph type="sldNum" sz="quarter" idx="12"/>
          </p:nvPr>
        </p:nvSpPr>
        <p:spPr/>
        <p:txBody>
          <a:bodyPr/>
          <a:lstStyle/>
          <a:p>
            <a:fld id="{20E07072-8548-4BEF-984F-7DF37F1F4951}" type="slidenum">
              <a:rPr lang="en-FI" smtClean="0"/>
              <a:t>‹#›</a:t>
            </a:fld>
            <a:endParaRPr lang="en-FI"/>
          </a:p>
        </p:txBody>
      </p:sp>
      <p:pic>
        <p:nvPicPr>
          <p:cNvPr id="3" name="Picture 2">
            <a:extLst>
              <a:ext uri="{FF2B5EF4-FFF2-40B4-BE49-F238E27FC236}">
                <a16:creationId xmlns:a16="http://schemas.microsoft.com/office/drawing/2014/main" id="{3AD303D4-FF03-3827-59A8-4F0277AE28D3}"/>
              </a:ext>
            </a:extLst>
          </p:cNvPr>
          <p:cNvPicPr>
            <a:picLocks noChangeAspect="1"/>
          </p:cNvPicPr>
          <p:nvPr userDrawn="1"/>
        </p:nvPicPr>
        <p:blipFill>
          <a:blip r:embed="rId4" cstate="hqprint">
            <a:extLst>
              <a:ext uri="{28A0092B-C50C-407E-A947-70E740481C1C}">
                <a14:useLocalDpi xmlns:a14="http://schemas.microsoft.com/office/drawing/2010/main"/>
              </a:ext>
            </a:extLst>
          </a:blip>
          <a:srcRect/>
          <a:stretch/>
        </p:blipFill>
        <p:spPr>
          <a:xfrm>
            <a:off x="9827815" y="-10112"/>
            <a:ext cx="2364185" cy="1381570"/>
          </a:xfrm>
          <a:prstGeom prst="rect">
            <a:avLst/>
          </a:prstGeom>
        </p:spPr>
      </p:pic>
    </p:spTree>
    <p:extLst>
      <p:ext uri="{BB962C8B-B14F-4D97-AF65-F5344CB8AC3E}">
        <p14:creationId xmlns:p14="http://schemas.microsoft.com/office/powerpoint/2010/main" val="296136034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5AF56923-8EEE-5B33-F28E-1BDDCDD011F3}"/>
              </a:ext>
            </a:extLst>
          </p:cNvPr>
          <p:cNvSpPr>
            <a:spLocks noGrp="1"/>
          </p:cNvSpPr>
          <p:nvPr>
            <p:ph type="ftr" sz="quarter" idx="11"/>
          </p:nvPr>
        </p:nvSpPr>
        <p:spPr/>
        <p:txBody>
          <a:bodyPr/>
          <a:lstStyle/>
          <a:p>
            <a:r>
              <a:rPr lang="en-US"/>
              <a:t>© Boreal Bioproducts 2024</a:t>
            </a:r>
            <a:endParaRPr lang="en-FI"/>
          </a:p>
        </p:txBody>
      </p:sp>
      <p:sp>
        <p:nvSpPr>
          <p:cNvPr id="4" name="Slide Number Placeholder 3">
            <a:extLst>
              <a:ext uri="{FF2B5EF4-FFF2-40B4-BE49-F238E27FC236}">
                <a16:creationId xmlns:a16="http://schemas.microsoft.com/office/drawing/2014/main" id="{0CE702AB-CEA4-8F39-FC18-C6295BBAA98B}"/>
              </a:ext>
            </a:extLst>
          </p:cNvPr>
          <p:cNvSpPr>
            <a:spLocks noGrp="1"/>
          </p:cNvSpPr>
          <p:nvPr>
            <p:ph type="sldNum" sz="quarter" idx="12"/>
          </p:nvPr>
        </p:nvSpPr>
        <p:spPr/>
        <p:txBody>
          <a:bodyPr/>
          <a:lstStyle/>
          <a:p>
            <a:fld id="{20E07072-8548-4BEF-984F-7DF37F1F4951}" type="slidenum">
              <a:rPr lang="en-FI" smtClean="0"/>
              <a:t>‹#›</a:t>
            </a:fld>
            <a:endParaRPr lang="en-FI"/>
          </a:p>
        </p:txBody>
      </p:sp>
    </p:spTree>
    <p:extLst>
      <p:ext uri="{BB962C8B-B14F-4D97-AF65-F5344CB8AC3E}">
        <p14:creationId xmlns:p14="http://schemas.microsoft.com/office/powerpoint/2010/main" val="282529432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E2CB8A-2771-64E3-7EFA-EE7294D87E4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FI"/>
          </a:p>
        </p:txBody>
      </p:sp>
      <p:sp>
        <p:nvSpPr>
          <p:cNvPr id="3" name="Content Placeholder 2">
            <a:extLst>
              <a:ext uri="{FF2B5EF4-FFF2-40B4-BE49-F238E27FC236}">
                <a16:creationId xmlns:a16="http://schemas.microsoft.com/office/drawing/2014/main" id="{B444B6EA-8D7A-570B-97B8-426DD5EDEF1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FI"/>
          </a:p>
        </p:txBody>
      </p:sp>
      <p:sp>
        <p:nvSpPr>
          <p:cNvPr id="4" name="Text Placeholder 3">
            <a:extLst>
              <a:ext uri="{FF2B5EF4-FFF2-40B4-BE49-F238E27FC236}">
                <a16:creationId xmlns:a16="http://schemas.microsoft.com/office/drawing/2014/main" id="{1DFEF859-044E-CC07-4900-7F860AC7482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7789C2F1-4AC1-2973-E53E-51457B336A87}"/>
              </a:ext>
            </a:extLst>
          </p:cNvPr>
          <p:cNvSpPr>
            <a:spLocks noGrp="1"/>
          </p:cNvSpPr>
          <p:nvPr>
            <p:ph type="ftr" sz="quarter" idx="11"/>
          </p:nvPr>
        </p:nvSpPr>
        <p:spPr/>
        <p:txBody>
          <a:bodyPr/>
          <a:lstStyle/>
          <a:p>
            <a:r>
              <a:rPr lang="en-US"/>
              <a:t>© Boreal Bioproducts 2024</a:t>
            </a:r>
            <a:endParaRPr lang="en-FI"/>
          </a:p>
        </p:txBody>
      </p:sp>
      <p:sp>
        <p:nvSpPr>
          <p:cNvPr id="7" name="Slide Number Placeholder 6">
            <a:extLst>
              <a:ext uri="{FF2B5EF4-FFF2-40B4-BE49-F238E27FC236}">
                <a16:creationId xmlns:a16="http://schemas.microsoft.com/office/drawing/2014/main" id="{8E4BC9E5-062F-8245-5DBC-5EA5FB83CF8F}"/>
              </a:ext>
            </a:extLst>
          </p:cNvPr>
          <p:cNvSpPr>
            <a:spLocks noGrp="1"/>
          </p:cNvSpPr>
          <p:nvPr>
            <p:ph type="sldNum" sz="quarter" idx="12"/>
          </p:nvPr>
        </p:nvSpPr>
        <p:spPr/>
        <p:txBody>
          <a:bodyPr/>
          <a:lstStyle/>
          <a:p>
            <a:fld id="{20E07072-8548-4BEF-984F-7DF37F1F4951}" type="slidenum">
              <a:rPr lang="en-FI" smtClean="0"/>
              <a:t>‹#›</a:t>
            </a:fld>
            <a:endParaRPr lang="en-FI"/>
          </a:p>
        </p:txBody>
      </p:sp>
    </p:spTree>
    <p:extLst>
      <p:ext uri="{BB962C8B-B14F-4D97-AF65-F5344CB8AC3E}">
        <p14:creationId xmlns:p14="http://schemas.microsoft.com/office/powerpoint/2010/main" val="172963474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sv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3819416-2B1D-6A96-2119-19EB42CE42C8}"/>
              </a:ext>
            </a:extLst>
          </p:cNvPr>
          <p:cNvSpPr>
            <a:spLocks noGrp="1"/>
          </p:cNvSpPr>
          <p:nvPr>
            <p:ph type="title"/>
          </p:nvPr>
        </p:nvSpPr>
        <p:spPr>
          <a:xfrm>
            <a:off x="685800" y="-63795"/>
            <a:ext cx="10930466" cy="1379117"/>
          </a:xfrm>
          <a:prstGeom prst="rect">
            <a:avLst/>
          </a:prstGeom>
          <a:noFill/>
        </p:spPr>
        <p:txBody>
          <a:bodyPr vert="horz" lIns="91440" tIns="45720" rIns="91440" bIns="45720" rtlCol="0" anchor="ctr">
            <a:normAutofit/>
          </a:bodyPr>
          <a:lstStyle/>
          <a:p>
            <a:r>
              <a:rPr lang="en-US"/>
              <a:t>Click to edit Master title style</a:t>
            </a:r>
            <a:endParaRPr lang="en-FI"/>
          </a:p>
        </p:txBody>
      </p:sp>
      <p:sp>
        <p:nvSpPr>
          <p:cNvPr id="3" name="Text Placeholder 2">
            <a:extLst>
              <a:ext uri="{FF2B5EF4-FFF2-40B4-BE49-F238E27FC236}">
                <a16:creationId xmlns:a16="http://schemas.microsoft.com/office/drawing/2014/main" id="{5CC05C68-DDF8-BE99-D21B-9311B3582B31}"/>
              </a:ext>
            </a:extLst>
          </p:cNvPr>
          <p:cNvSpPr>
            <a:spLocks noGrp="1"/>
          </p:cNvSpPr>
          <p:nvPr>
            <p:ph type="body" idx="1"/>
          </p:nvPr>
        </p:nvSpPr>
        <p:spPr>
          <a:xfrm>
            <a:off x="685799" y="1511300"/>
            <a:ext cx="10930467" cy="46656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FI"/>
          </a:p>
        </p:txBody>
      </p:sp>
      <p:sp>
        <p:nvSpPr>
          <p:cNvPr id="5" name="Footer Placeholder 4">
            <a:extLst>
              <a:ext uri="{FF2B5EF4-FFF2-40B4-BE49-F238E27FC236}">
                <a16:creationId xmlns:a16="http://schemas.microsoft.com/office/drawing/2014/main" id="{04C33892-2ED3-63BD-5E1A-D8F8DC863D62}"/>
              </a:ext>
            </a:extLst>
          </p:cNvPr>
          <p:cNvSpPr>
            <a:spLocks noGrp="1"/>
          </p:cNvSpPr>
          <p:nvPr>
            <p:ph type="ftr" sz="quarter" idx="3"/>
          </p:nvPr>
        </p:nvSpPr>
        <p:spPr>
          <a:xfrm>
            <a:off x="4767158" y="6326912"/>
            <a:ext cx="2767748" cy="365125"/>
          </a:xfrm>
          <a:prstGeom prst="rect">
            <a:avLst/>
          </a:prstGeom>
        </p:spPr>
        <p:txBody>
          <a:bodyPr vert="horz" lIns="91440" tIns="45720" rIns="91440" bIns="45720" rtlCol="0" anchor="ctr"/>
          <a:lstStyle>
            <a:lvl1pPr algn="l">
              <a:defRPr sz="1000">
                <a:solidFill>
                  <a:schemeClr val="tx1"/>
                </a:solidFill>
                <a:latin typeface="Ubuntu" panose="020B0504030602030204" pitchFamily="34" charset="0"/>
              </a:defRPr>
            </a:lvl1pPr>
          </a:lstStyle>
          <a:p>
            <a:r>
              <a:rPr lang="fi-FI"/>
              <a:t>© Boreal Bioproducts 2024</a:t>
            </a:r>
            <a:endParaRPr lang="en-FI"/>
          </a:p>
        </p:txBody>
      </p:sp>
      <p:sp>
        <p:nvSpPr>
          <p:cNvPr id="6" name="Slide Number Placeholder 5">
            <a:extLst>
              <a:ext uri="{FF2B5EF4-FFF2-40B4-BE49-F238E27FC236}">
                <a16:creationId xmlns:a16="http://schemas.microsoft.com/office/drawing/2014/main" id="{13F038B7-08D7-E946-FA48-A85D4838D9C9}"/>
              </a:ext>
            </a:extLst>
          </p:cNvPr>
          <p:cNvSpPr>
            <a:spLocks noGrp="1"/>
          </p:cNvSpPr>
          <p:nvPr>
            <p:ph type="sldNum" sz="quarter" idx="4"/>
          </p:nvPr>
        </p:nvSpPr>
        <p:spPr>
          <a:xfrm>
            <a:off x="10405532" y="6356350"/>
            <a:ext cx="1210733" cy="365125"/>
          </a:xfrm>
          <a:prstGeom prst="rect">
            <a:avLst/>
          </a:prstGeom>
        </p:spPr>
        <p:txBody>
          <a:bodyPr vert="horz" lIns="91440" tIns="45720" rIns="91440" bIns="45720" rtlCol="0" anchor="ctr"/>
          <a:lstStyle>
            <a:lvl1pPr algn="r">
              <a:defRPr sz="1000">
                <a:solidFill>
                  <a:schemeClr val="tx1"/>
                </a:solidFill>
                <a:latin typeface="Ubuntu" panose="020B0504030602030204" pitchFamily="34" charset="0"/>
              </a:defRPr>
            </a:lvl1pPr>
          </a:lstStyle>
          <a:p>
            <a:fld id="{20E07072-8548-4BEF-984F-7DF37F1F4951}" type="slidenum">
              <a:rPr lang="en-FI" smtClean="0"/>
              <a:pPr/>
              <a:t>‹#›</a:t>
            </a:fld>
            <a:endParaRPr lang="en-FI"/>
          </a:p>
        </p:txBody>
      </p:sp>
      <p:pic>
        <p:nvPicPr>
          <p:cNvPr id="4" name="Picture 3" descr="A logo with green and white text&#10;&#10;Description automatically generated">
            <a:extLst>
              <a:ext uri="{FF2B5EF4-FFF2-40B4-BE49-F238E27FC236}">
                <a16:creationId xmlns:a16="http://schemas.microsoft.com/office/drawing/2014/main" id="{EBD518FF-5CCB-D8A3-46E1-F0C4E380FD79}"/>
              </a:ext>
            </a:extLst>
          </p:cNvPr>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10116195" y="-63795"/>
            <a:ext cx="2279757" cy="1332233"/>
          </a:xfrm>
          <a:prstGeom prst="rect">
            <a:avLst/>
          </a:prstGeom>
        </p:spPr>
      </p:pic>
    </p:spTree>
    <p:extLst>
      <p:ext uri="{BB962C8B-B14F-4D97-AF65-F5344CB8AC3E}">
        <p14:creationId xmlns:p14="http://schemas.microsoft.com/office/powerpoint/2010/main" val="4077063782"/>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dt="0"/>
  <p:txStyles>
    <p:titleStyle>
      <a:lvl1pPr algn="l" defTabSz="914400" rtl="0" eaLnBrk="1" latinLnBrk="0" hangingPunct="1">
        <a:lnSpc>
          <a:spcPct val="90000"/>
        </a:lnSpc>
        <a:spcBef>
          <a:spcPct val="0"/>
        </a:spcBef>
        <a:buNone/>
        <a:defRPr sz="3600" b="1" kern="1200">
          <a:solidFill>
            <a:schemeClr val="tx2"/>
          </a:solidFill>
          <a:latin typeface="Ubuntu Medium" panose="020B0604030602030204" pitchFamily="34" charset="0"/>
          <a:ea typeface="+mj-ea"/>
          <a:cs typeface="+mj-cs"/>
        </a:defRPr>
      </a:lvl1pPr>
    </p:titleStyle>
    <p:bodyStyle>
      <a:lvl1pPr marL="228600" indent="-228600" algn="l" defTabSz="914400" rtl="0" eaLnBrk="1" latinLnBrk="0" hangingPunct="1">
        <a:lnSpc>
          <a:spcPct val="90000"/>
        </a:lnSpc>
        <a:spcBef>
          <a:spcPts val="1000"/>
        </a:spcBef>
        <a:buFontTx/>
        <a:buBlip>
          <a:blip r:embed="rId15">
            <a:extLst>
              <a:ext uri="{96DAC541-7B7A-43D3-8B79-37D633B846F1}">
                <asvg:svgBlip xmlns:asvg="http://schemas.microsoft.com/office/drawing/2016/SVG/main" r:embed="rId16"/>
              </a:ext>
            </a:extLst>
          </a:blip>
        </a:buBlip>
        <a:defRPr sz="2400" kern="1200">
          <a:solidFill>
            <a:schemeClr val="tx1"/>
          </a:solidFill>
          <a:latin typeface="Ubuntu" panose="020B0504030602030204" pitchFamily="34" charset="0"/>
          <a:ea typeface="+mn-ea"/>
          <a:cs typeface="+mn-cs"/>
        </a:defRPr>
      </a:lvl1pPr>
      <a:lvl2pPr marL="685800" indent="-228600" algn="l" defTabSz="914400" rtl="0" eaLnBrk="1" latinLnBrk="0" hangingPunct="1">
        <a:lnSpc>
          <a:spcPct val="90000"/>
        </a:lnSpc>
        <a:spcBef>
          <a:spcPts val="500"/>
        </a:spcBef>
        <a:buFontTx/>
        <a:buBlip>
          <a:blip r:embed="rId15">
            <a:extLst>
              <a:ext uri="{96DAC541-7B7A-43D3-8B79-37D633B846F1}">
                <asvg:svgBlip xmlns:asvg="http://schemas.microsoft.com/office/drawing/2016/SVG/main" r:embed="rId16"/>
              </a:ext>
            </a:extLst>
          </a:blip>
        </a:buBlip>
        <a:defRPr sz="2000" kern="1200">
          <a:solidFill>
            <a:schemeClr val="tx1"/>
          </a:solidFill>
          <a:latin typeface="Ubuntu" panose="020B0504030602030204" pitchFamily="34" charset="0"/>
          <a:ea typeface="+mn-ea"/>
          <a:cs typeface="+mn-cs"/>
        </a:defRPr>
      </a:lvl2pPr>
      <a:lvl3pPr marL="1143000" indent="-228600" algn="l" defTabSz="914400" rtl="0" eaLnBrk="1" latinLnBrk="0" hangingPunct="1">
        <a:lnSpc>
          <a:spcPct val="90000"/>
        </a:lnSpc>
        <a:spcBef>
          <a:spcPts val="500"/>
        </a:spcBef>
        <a:buFontTx/>
        <a:buBlip>
          <a:blip r:embed="rId15">
            <a:extLst>
              <a:ext uri="{96DAC541-7B7A-43D3-8B79-37D633B846F1}">
                <asvg:svgBlip xmlns:asvg="http://schemas.microsoft.com/office/drawing/2016/SVG/main" r:embed="rId16"/>
              </a:ext>
            </a:extLst>
          </a:blip>
        </a:buBlip>
        <a:defRPr sz="1800" kern="1200">
          <a:solidFill>
            <a:schemeClr val="tx1"/>
          </a:solidFill>
          <a:latin typeface="Ubuntu" panose="020B0504030602030204" pitchFamily="34" charset="0"/>
          <a:ea typeface="+mn-ea"/>
          <a:cs typeface="+mn-cs"/>
        </a:defRPr>
      </a:lvl3pPr>
      <a:lvl4pPr marL="1600200" indent="-228600" algn="l" defTabSz="914400" rtl="0" eaLnBrk="1" latinLnBrk="0" hangingPunct="1">
        <a:lnSpc>
          <a:spcPct val="90000"/>
        </a:lnSpc>
        <a:spcBef>
          <a:spcPts val="500"/>
        </a:spcBef>
        <a:buFontTx/>
        <a:buBlip>
          <a:blip r:embed="rId15">
            <a:extLst>
              <a:ext uri="{96DAC541-7B7A-43D3-8B79-37D633B846F1}">
                <asvg:svgBlip xmlns:asvg="http://schemas.microsoft.com/office/drawing/2016/SVG/main" r:embed="rId16"/>
              </a:ext>
            </a:extLst>
          </a:blip>
        </a:buBlip>
        <a:defRPr sz="1600" kern="1200">
          <a:solidFill>
            <a:schemeClr val="tx1"/>
          </a:solidFill>
          <a:latin typeface="Ubuntu" panose="020B0504030602030204" pitchFamily="34" charset="0"/>
          <a:ea typeface="+mn-ea"/>
          <a:cs typeface="+mn-cs"/>
        </a:defRPr>
      </a:lvl4pPr>
      <a:lvl5pPr marL="2057400" indent="-228600" algn="l" defTabSz="914400" rtl="0" eaLnBrk="1" latinLnBrk="0" hangingPunct="1">
        <a:lnSpc>
          <a:spcPct val="90000"/>
        </a:lnSpc>
        <a:spcBef>
          <a:spcPts val="500"/>
        </a:spcBef>
        <a:buFontTx/>
        <a:buBlip>
          <a:blip r:embed="rId15">
            <a:extLst>
              <a:ext uri="{96DAC541-7B7A-43D3-8B79-37D633B846F1}">
                <asvg:svgBlip xmlns:asvg="http://schemas.microsoft.com/office/drawing/2016/SVG/main" r:embed="rId16"/>
              </a:ext>
            </a:extLst>
          </a:blip>
        </a:buBlip>
        <a:defRPr sz="1600" kern="1200">
          <a:solidFill>
            <a:schemeClr val="tx1"/>
          </a:solidFill>
          <a:latin typeface="Ubuntu" panose="020B05040306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29.png"/><Relationship Id="rId7" Type="http://schemas.openxmlformats.org/officeDocument/2006/relationships/image" Target="../media/image31.png"/><Relationship Id="rId2" Type="http://schemas.openxmlformats.org/officeDocument/2006/relationships/image" Target="../media/image28.jpeg"/><Relationship Id="rId1" Type="http://schemas.openxmlformats.org/officeDocument/2006/relationships/slideLayout" Target="../slideLayouts/slideLayout3.xml"/><Relationship Id="rId6" Type="http://schemas.microsoft.com/office/2007/relationships/hdphoto" Target="../media/hdphoto4.wdp"/><Relationship Id="rId11" Type="http://schemas.openxmlformats.org/officeDocument/2006/relationships/image" Target="../media/image35.png"/><Relationship Id="rId5" Type="http://schemas.openxmlformats.org/officeDocument/2006/relationships/image" Target="../media/image30.png"/><Relationship Id="rId10" Type="http://schemas.openxmlformats.org/officeDocument/2006/relationships/image" Target="../media/image34.png"/><Relationship Id="rId4" Type="http://schemas.microsoft.com/office/2007/relationships/hdphoto" Target="../media/hdphoto3.wdp"/><Relationship Id="rId9" Type="http://schemas.openxmlformats.org/officeDocument/2006/relationships/image" Target="../media/image33.jpeg"/></Relationships>
</file>

<file path=ppt/slides/_rels/slide11.xml.rels><?xml version="1.0" encoding="UTF-8" standalone="yes"?>
<Relationships xmlns="http://schemas.openxmlformats.org/package/2006/relationships"><Relationship Id="rId3" Type="http://schemas.openxmlformats.org/officeDocument/2006/relationships/image" Target="../media/image37.jpeg"/><Relationship Id="rId7" Type="http://schemas.microsoft.com/office/2007/relationships/hdphoto" Target="../media/hdphoto5.wdp"/><Relationship Id="rId2"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39.jpeg"/><Relationship Id="rId4" Type="http://schemas.openxmlformats.org/officeDocument/2006/relationships/image" Target="../media/image38.jpeg"/></Relationships>
</file>

<file path=ppt/slides/_rels/slide1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44.jpeg"/><Relationship Id="rId5" Type="http://schemas.openxmlformats.org/officeDocument/2006/relationships/image" Target="../media/image43.png"/><Relationship Id="rId4" Type="http://schemas.openxmlformats.org/officeDocument/2006/relationships/image" Target="../media/image42.png"/></Relationships>
</file>

<file path=ppt/slides/_rels/slide13.xml.rels><?xml version="1.0" encoding="UTF-8" standalone="yes"?>
<Relationships xmlns="http://schemas.openxmlformats.org/package/2006/relationships"><Relationship Id="rId8" Type="http://schemas.openxmlformats.org/officeDocument/2006/relationships/image" Target="../media/image50.jpeg"/><Relationship Id="rId3" Type="http://schemas.openxmlformats.org/officeDocument/2006/relationships/hyperlink" Target="https://pxhere.com/es/photo/1452223" TargetMode="External"/><Relationship Id="rId7" Type="http://schemas.openxmlformats.org/officeDocument/2006/relationships/image" Target="../media/image49.jpeg"/><Relationship Id="rId2" Type="http://schemas.openxmlformats.org/officeDocument/2006/relationships/image" Target="../media/image45.jpeg"/><Relationship Id="rId1" Type="http://schemas.openxmlformats.org/officeDocument/2006/relationships/slideLayout" Target="../slideLayouts/slideLayout7.xml"/><Relationship Id="rId6" Type="http://schemas.openxmlformats.org/officeDocument/2006/relationships/image" Target="../media/image48.jpeg"/><Relationship Id="rId5" Type="http://schemas.openxmlformats.org/officeDocument/2006/relationships/image" Target="../media/image47.jpeg"/><Relationship Id="rId4" Type="http://schemas.openxmlformats.org/officeDocument/2006/relationships/image" Target="../media/image46.jpeg"/></Relationships>
</file>

<file path=ppt/slides/_rels/slide14.xml.rels><?xml version="1.0" encoding="UTF-8" standalone="yes"?>
<Relationships xmlns="http://schemas.openxmlformats.org/package/2006/relationships"><Relationship Id="rId8" Type="http://schemas.openxmlformats.org/officeDocument/2006/relationships/image" Target="../media/image57.png"/><Relationship Id="rId13" Type="http://schemas.openxmlformats.org/officeDocument/2006/relationships/image" Target="../media/image3.svg"/><Relationship Id="rId3" Type="http://schemas.openxmlformats.org/officeDocument/2006/relationships/image" Target="../media/image52.svg"/><Relationship Id="rId7" Type="http://schemas.openxmlformats.org/officeDocument/2006/relationships/image" Target="../media/image56.svg"/><Relationship Id="rId12" Type="http://schemas.openxmlformats.org/officeDocument/2006/relationships/image" Target="../media/image2.png"/><Relationship Id="rId2" Type="http://schemas.openxmlformats.org/officeDocument/2006/relationships/image" Target="../media/image51.png"/><Relationship Id="rId1" Type="http://schemas.openxmlformats.org/officeDocument/2006/relationships/slideLayout" Target="../slideLayouts/slideLayout7.xml"/><Relationship Id="rId6" Type="http://schemas.openxmlformats.org/officeDocument/2006/relationships/image" Target="../media/image55.png"/><Relationship Id="rId11" Type="http://schemas.openxmlformats.org/officeDocument/2006/relationships/image" Target="../media/image60.svg"/><Relationship Id="rId5" Type="http://schemas.openxmlformats.org/officeDocument/2006/relationships/image" Target="../media/image54.svg"/><Relationship Id="rId10" Type="http://schemas.openxmlformats.org/officeDocument/2006/relationships/image" Target="../media/image59.png"/><Relationship Id="rId4" Type="http://schemas.openxmlformats.org/officeDocument/2006/relationships/image" Target="../media/image53.png"/><Relationship Id="rId9" Type="http://schemas.openxmlformats.org/officeDocument/2006/relationships/image" Target="../media/image58.svg"/></Relationships>
</file>

<file path=ppt/slides/_rels/slide15.xml.rels><?xml version="1.0" encoding="UTF-8" standalone="yes"?>
<Relationships xmlns="http://schemas.openxmlformats.org/package/2006/relationships"><Relationship Id="rId8" Type="http://schemas.openxmlformats.org/officeDocument/2006/relationships/image" Target="../media/image66.png"/><Relationship Id="rId3" Type="http://schemas.microsoft.com/office/2007/relationships/hdphoto" Target="../media/hdphoto6.wdp"/><Relationship Id="rId7" Type="http://schemas.openxmlformats.org/officeDocument/2006/relationships/image" Target="../media/image65.jpeg"/><Relationship Id="rId2" Type="http://schemas.openxmlformats.org/officeDocument/2006/relationships/image" Target="../media/image61.png"/><Relationship Id="rId1" Type="http://schemas.openxmlformats.org/officeDocument/2006/relationships/slideLayout" Target="../slideLayouts/slideLayout7.xml"/><Relationship Id="rId6" Type="http://schemas.openxmlformats.org/officeDocument/2006/relationships/image" Target="../media/image64.jpeg"/><Relationship Id="rId5" Type="http://schemas.openxmlformats.org/officeDocument/2006/relationships/image" Target="../media/image63.png"/><Relationship Id="rId4" Type="http://schemas.openxmlformats.org/officeDocument/2006/relationships/image" Target="../media/image62.jpeg"/><Relationship Id="rId9" Type="http://schemas.openxmlformats.org/officeDocument/2006/relationships/hyperlink" Target="https://ec.europa.eu/research/participants/data/ref/h2020/wp/2014_2015/annexes/h2020-wp1415-annex-g-trl_en.pdf"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68.svg"/><Relationship Id="rId2" Type="http://schemas.openxmlformats.org/officeDocument/2006/relationships/image" Target="../media/image67.png"/><Relationship Id="rId1" Type="http://schemas.openxmlformats.org/officeDocument/2006/relationships/slideLayout" Target="../slideLayouts/slideLayout7.xml"/><Relationship Id="rId5" Type="http://schemas.openxmlformats.org/officeDocument/2006/relationships/image" Target="../media/image70.svg"/><Relationship Id="rId4" Type="http://schemas.openxmlformats.org/officeDocument/2006/relationships/image" Target="../media/image69.png"/></Relationships>
</file>

<file path=ppt/slides/_rels/slide17.xml.rels><?xml version="1.0" encoding="UTF-8" standalone="yes"?>
<Relationships xmlns="http://schemas.openxmlformats.org/package/2006/relationships"><Relationship Id="rId8" Type="http://schemas.openxmlformats.org/officeDocument/2006/relationships/image" Target="../media/image76.jpeg"/><Relationship Id="rId3" Type="http://schemas.openxmlformats.org/officeDocument/2006/relationships/image" Target="../media/image71.jpeg"/><Relationship Id="rId7" Type="http://schemas.openxmlformats.org/officeDocument/2006/relationships/image" Target="../media/image75.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74.jpeg"/><Relationship Id="rId5" Type="http://schemas.openxmlformats.org/officeDocument/2006/relationships/image" Target="../media/image73.jpeg"/><Relationship Id="rId10" Type="http://schemas.openxmlformats.org/officeDocument/2006/relationships/image" Target="../media/image78.png"/><Relationship Id="rId4" Type="http://schemas.openxmlformats.org/officeDocument/2006/relationships/image" Target="../media/image72.jpeg"/><Relationship Id="rId9" Type="http://schemas.openxmlformats.org/officeDocument/2006/relationships/image" Target="../media/image77.jpeg"/></Relationships>
</file>

<file path=ppt/slides/_rels/slide18.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80.png"/></Relationships>
</file>

<file path=ppt/slides/_rels/slide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0.png"/><Relationship Id="rId7" Type="http://schemas.openxmlformats.org/officeDocument/2006/relationships/hyperlink" Target="https://www.linkedin.com/in/anttik/" TargetMode="External"/><Relationship Id="rId2" Type="http://schemas.openxmlformats.org/officeDocument/2006/relationships/image" Target="../media/image9.png"/><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5.xml"/><Relationship Id="rId4" Type="http://schemas.openxmlformats.org/officeDocument/2006/relationships/chart" Target="../charts/chart1.xml"/></Relationships>
</file>

<file path=ppt/slides/_rels/slide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3.svg"/><Relationship Id="rId2" Type="http://schemas.openxmlformats.org/officeDocument/2006/relationships/image" Target="../media/image16.jpg"/><Relationship Id="rId1" Type="http://schemas.openxmlformats.org/officeDocument/2006/relationships/slideLayout" Target="../slideLayouts/slideLayout6.xml"/><Relationship Id="rId6" Type="http://schemas.openxmlformats.org/officeDocument/2006/relationships/image" Target="../media/image2.png"/><Relationship Id="rId5" Type="http://schemas.openxmlformats.org/officeDocument/2006/relationships/image" Target="../media/image19.jpe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5.xml"/><Relationship Id="rId4" Type="http://schemas.openxmlformats.org/officeDocument/2006/relationships/image" Target="../media/image22.jpeg"/></Relationships>
</file>

<file path=ppt/slides/_rels/slide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5.xml"/><Relationship Id="rId5" Type="http://schemas.openxmlformats.org/officeDocument/2006/relationships/image" Target="../media/image24.svg"/><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 Id="rId4" Type="http://schemas.openxmlformats.org/officeDocument/2006/relationships/image" Target="../media/image27.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47CE10-4DAC-ACCC-A5DE-272C4CECE0B3}"/>
              </a:ext>
            </a:extLst>
          </p:cNvPr>
          <p:cNvSpPr>
            <a:spLocks noGrp="1"/>
          </p:cNvSpPr>
          <p:nvPr>
            <p:ph type="ctrTitle"/>
          </p:nvPr>
        </p:nvSpPr>
        <p:spPr>
          <a:xfrm>
            <a:off x="977900" y="2870045"/>
            <a:ext cx="10236200" cy="1094472"/>
          </a:xfrm>
        </p:spPr>
        <p:txBody>
          <a:bodyPr>
            <a:normAutofit fontScale="90000"/>
          </a:bodyPr>
          <a:lstStyle/>
          <a:p>
            <a:r>
              <a:rPr lang="en-US" sz="4800" dirty="0"/>
              <a:t>Biopolymers upcycled from </a:t>
            </a:r>
            <a:br>
              <a:rPr lang="en-US" sz="4800" dirty="0"/>
            </a:br>
            <a:r>
              <a:rPr lang="en-US" sz="4800" dirty="0"/>
              <a:t>wood residues</a:t>
            </a:r>
          </a:p>
        </p:txBody>
      </p:sp>
      <p:pic>
        <p:nvPicPr>
          <p:cNvPr id="6" name="Picture 5" descr="A black and white logo&#10;&#10;Description automatically generated">
            <a:extLst>
              <a:ext uri="{FF2B5EF4-FFF2-40B4-BE49-F238E27FC236}">
                <a16:creationId xmlns:a16="http://schemas.microsoft.com/office/drawing/2014/main" id="{AE884ACE-A710-7585-AF82-1B780196E37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352193" y="3932263"/>
            <a:ext cx="3487615" cy="1546175"/>
          </a:xfrm>
          <a:prstGeom prst="rect">
            <a:avLst/>
          </a:prstGeom>
        </p:spPr>
      </p:pic>
      <p:sp>
        <p:nvSpPr>
          <p:cNvPr id="9" name="TextBox 8">
            <a:extLst>
              <a:ext uri="{FF2B5EF4-FFF2-40B4-BE49-F238E27FC236}">
                <a16:creationId xmlns:a16="http://schemas.microsoft.com/office/drawing/2014/main" id="{36176B7A-9C55-3148-0378-13D7E8A46B84}"/>
              </a:ext>
            </a:extLst>
          </p:cNvPr>
          <p:cNvSpPr txBox="1"/>
          <p:nvPr/>
        </p:nvSpPr>
        <p:spPr>
          <a:xfrm>
            <a:off x="3167063" y="5353050"/>
            <a:ext cx="5857875" cy="461665"/>
          </a:xfrm>
          <a:prstGeom prst="rect">
            <a:avLst/>
          </a:prstGeom>
          <a:noFill/>
        </p:spPr>
        <p:txBody>
          <a:bodyPr wrap="square" rtlCol="0">
            <a:spAutoFit/>
          </a:bodyPr>
          <a:lstStyle/>
          <a:p>
            <a:pPr algn="ctr"/>
            <a:r>
              <a:rPr lang="en-GB" sz="2400" dirty="0">
                <a:solidFill>
                  <a:schemeClr val="bg1"/>
                </a:solidFill>
                <a:latin typeface="Ubuntu" panose="020B0504030602030204" pitchFamily="34" charset="0"/>
              </a:rPr>
              <a:t>Baltic Reed Hackathon, 14 February 2024</a:t>
            </a:r>
          </a:p>
        </p:txBody>
      </p:sp>
    </p:spTree>
    <p:extLst>
      <p:ext uri="{BB962C8B-B14F-4D97-AF65-F5344CB8AC3E}">
        <p14:creationId xmlns:p14="http://schemas.microsoft.com/office/powerpoint/2010/main" val="6031289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B1B05-DA9E-B6FD-956C-670BFCF2BAAD}"/>
              </a:ext>
            </a:extLst>
          </p:cNvPr>
          <p:cNvSpPr>
            <a:spLocks noGrp="1"/>
          </p:cNvSpPr>
          <p:nvPr>
            <p:ph type="title"/>
          </p:nvPr>
        </p:nvSpPr>
        <p:spPr>
          <a:xfrm>
            <a:off x="619125" y="-1"/>
            <a:ext cx="10997141" cy="1361351"/>
          </a:xfrm>
        </p:spPr>
        <p:txBody>
          <a:bodyPr>
            <a:normAutofit/>
          </a:bodyPr>
          <a:lstStyle/>
          <a:p>
            <a:r>
              <a:rPr lang="en-US" sz="2800" dirty="0"/>
              <a:t>Wood residues upcycled to biopolymers</a:t>
            </a:r>
            <a:endParaRPr lang="en-GB" sz="2800" dirty="0"/>
          </a:p>
        </p:txBody>
      </p:sp>
      <p:sp>
        <p:nvSpPr>
          <p:cNvPr id="5" name="Rectangle 4">
            <a:extLst>
              <a:ext uri="{FF2B5EF4-FFF2-40B4-BE49-F238E27FC236}">
                <a16:creationId xmlns:a16="http://schemas.microsoft.com/office/drawing/2014/main" id="{BF9F2CB1-DBC5-79A0-5AAE-0E8CD0D3F8C8}"/>
              </a:ext>
            </a:extLst>
          </p:cNvPr>
          <p:cNvSpPr/>
          <p:nvPr/>
        </p:nvSpPr>
        <p:spPr>
          <a:xfrm>
            <a:off x="528817" y="1373943"/>
            <a:ext cx="10921363" cy="2341960"/>
          </a:xfrm>
          <a:prstGeom prst="rect">
            <a:avLst/>
          </a:prstGeom>
          <a:solidFill>
            <a:srgbClr val="FBF9FA"/>
          </a:solidFill>
          <a:ln>
            <a:solidFill>
              <a:schemeClr val="bg2"/>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FI" sz="1400" b="0" i="0" u="none" strike="noStrike" kern="1200" cap="none" spc="0" normalizeH="0" baseline="0" noProof="0">
              <a:ln>
                <a:noFill/>
              </a:ln>
              <a:solidFill>
                <a:schemeClr val="bg2"/>
              </a:solidFill>
              <a:effectLst/>
              <a:uLnTx/>
              <a:uFillTx/>
              <a:latin typeface="Ubuntu" panose="020B0504030602030204" pitchFamily="34" charset="0"/>
              <a:ea typeface="+mn-ea"/>
              <a:cs typeface="Arial" panose="020B0604020202020204" pitchFamily="34" charset="0"/>
            </a:endParaRPr>
          </a:p>
        </p:txBody>
      </p:sp>
      <p:pic>
        <p:nvPicPr>
          <p:cNvPr id="6" name="Picture 5" descr="A truck driving on a dirt road&#10;&#10;Description automatically generated with low confidence">
            <a:extLst>
              <a:ext uri="{FF2B5EF4-FFF2-40B4-BE49-F238E27FC236}">
                <a16:creationId xmlns:a16="http://schemas.microsoft.com/office/drawing/2014/main" id="{6114A020-E33F-76A1-4643-49095CE98A5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315161" y="2047256"/>
            <a:ext cx="2282606" cy="1521737"/>
          </a:xfrm>
          <a:prstGeom prst="rect">
            <a:avLst/>
          </a:prstGeom>
          <a:ln>
            <a:noFill/>
          </a:ln>
        </p:spPr>
      </p:pic>
      <p:sp>
        <p:nvSpPr>
          <p:cNvPr id="7" name="TextBox 6">
            <a:extLst>
              <a:ext uri="{FF2B5EF4-FFF2-40B4-BE49-F238E27FC236}">
                <a16:creationId xmlns:a16="http://schemas.microsoft.com/office/drawing/2014/main" id="{4F7F4C3C-C596-9264-6717-35759FD6F9D1}"/>
              </a:ext>
            </a:extLst>
          </p:cNvPr>
          <p:cNvSpPr txBox="1"/>
          <p:nvPr/>
        </p:nvSpPr>
        <p:spPr>
          <a:xfrm>
            <a:off x="3315160" y="1442911"/>
            <a:ext cx="2282606"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chemeClr val="tx2"/>
                </a:solidFill>
                <a:effectLst/>
                <a:uLnTx/>
                <a:uFillTx/>
                <a:latin typeface="Ubuntu" panose="020B0504030602030204" pitchFamily="34" charset="0"/>
                <a:ea typeface="+mn-ea"/>
                <a:cs typeface="Arial" panose="020B0604020202020204" pitchFamily="34" charset="0"/>
              </a:rPr>
              <a:t>Side Streams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tx2"/>
                </a:solidFill>
                <a:effectLst/>
                <a:uLnTx/>
                <a:uFillTx/>
                <a:latin typeface="Ubuntu" panose="020B0504030602030204" pitchFamily="34" charset="0"/>
                <a:ea typeface="+mn-ea"/>
                <a:cs typeface="Arial" panose="020B0604020202020204" pitchFamily="34" charset="0"/>
              </a:rPr>
              <a:t>Sawdust, Bark</a:t>
            </a:r>
          </a:p>
        </p:txBody>
      </p:sp>
      <p:pic>
        <p:nvPicPr>
          <p:cNvPr id="8" name="Picture 7" descr="A picture containing indoor, ceiling, kitchen, floor&#10;&#10;Description automatically generated">
            <a:extLst>
              <a:ext uri="{FF2B5EF4-FFF2-40B4-BE49-F238E27FC236}">
                <a16:creationId xmlns:a16="http://schemas.microsoft.com/office/drawing/2014/main" id="{F8751CAC-7290-CAB6-C5FC-D78069653B49}"/>
              </a:ext>
            </a:extLst>
          </p:cNvPr>
          <p:cNvPicPr>
            <a:picLocks noChangeAspect="1"/>
          </p:cNvPicPr>
          <p:nvPr/>
        </p:nvPicPr>
        <p:blipFill rotWithShape="1">
          <a:blip r:embed="rId3" cstate="email">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a:ext>
            </a:extLst>
          </a:blip>
          <a:srcRect/>
          <a:stretch/>
        </p:blipFill>
        <p:spPr>
          <a:xfrm>
            <a:off x="5948007" y="2047256"/>
            <a:ext cx="2254719" cy="1521737"/>
          </a:xfrm>
          <a:prstGeom prst="rect">
            <a:avLst/>
          </a:prstGeom>
          <a:ln>
            <a:noFill/>
          </a:ln>
        </p:spPr>
      </p:pic>
      <p:sp>
        <p:nvSpPr>
          <p:cNvPr id="9" name="TextBox 8">
            <a:extLst>
              <a:ext uri="{FF2B5EF4-FFF2-40B4-BE49-F238E27FC236}">
                <a16:creationId xmlns:a16="http://schemas.microsoft.com/office/drawing/2014/main" id="{3BC9BB84-4E03-789F-E0F2-A5CA795593FF}"/>
              </a:ext>
            </a:extLst>
          </p:cNvPr>
          <p:cNvSpPr txBox="1"/>
          <p:nvPr/>
        </p:nvSpPr>
        <p:spPr>
          <a:xfrm>
            <a:off x="5762738" y="1448179"/>
            <a:ext cx="2615712"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chemeClr val="tx2"/>
                </a:solidFill>
                <a:effectLst/>
                <a:uLnTx/>
                <a:uFillTx/>
                <a:latin typeface="Ubuntu" panose="020B0504030602030204" pitchFamily="34" charset="0"/>
                <a:ea typeface="+mn-ea"/>
                <a:cs typeface="Arial" panose="020B0604020202020204" pitchFamily="34" charset="0"/>
              </a:rPr>
              <a:t>Biorefinery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tx2"/>
                </a:solidFill>
                <a:effectLst/>
                <a:uLnTx/>
                <a:uFillTx/>
                <a:latin typeface="Ubuntu" panose="020B0504030602030204" pitchFamily="34" charset="0"/>
                <a:ea typeface="+mn-ea"/>
                <a:cs typeface="Arial" panose="020B0604020202020204" pitchFamily="34" charset="0"/>
              </a:rPr>
              <a:t>Pressurized Hot Water Extraction</a:t>
            </a:r>
          </a:p>
        </p:txBody>
      </p:sp>
      <p:pic>
        <p:nvPicPr>
          <p:cNvPr id="10" name="Picture 9" descr="A picture containing indoor&#10;&#10;Description automatically generated">
            <a:extLst>
              <a:ext uri="{FF2B5EF4-FFF2-40B4-BE49-F238E27FC236}">
                <a16:creationId xmlns:a16="http://schemas.microsoft.com/office/drawing/2014/main" id="{DFAFD13B-6A49-81FE-0DD8-50ED7B3B3647}"/>
              </a:ext>
            </a:extLst>
          </p:cNvPr>
          <p:cNvPicPr>
            <a:picLocks noChangeAspect="1"/>
          </p:cNvPicPr>
          <p:nvPr/>
        </p:nvPicPr>
        <p:blipFill rotWithShape="1">
          <a:blip r:embed="rId5" cstate="email">
            <a:extLst>
              <a:ext uri="{BEBA8EAE-BF5A-486C-A8C5-ECC9F3942E4B}">
                <a14:imgProps xmlns:a14="http://schemas.microsoft.com/office/drawing/2010/main">
                  <a14:imgLayer r:embed="rId6">
                    <a14:imgEffect>
                      <a14:brightnessContrast contrast="40000"/>
                    </a14:imgEffect>
                  </a14:imgLayer>
                </a14:imgProps>
              </a:ext>
              <a:ext uri="{28A0092B-C50C-407E-A947-70E740481C1C}">
                <a14:useLocalDpi xmlns:a14="http://schemas.microsoft.com/office/drawing/2010/main"/>
              </a:ext>
            </a:extLst>
          </a:blip>
          <a:srcRect/>
          <a:stretch/>
        </p:blipFill>
        <p:spPr>
          <a:xfrm>
            <a:off x="8552550" y="2038107"/>
            <a:ext cx="2172964" cy="1521737"/>
          </a:xfrm>
          <a:prstGeom prst="rect">
            <a:avLst/>
          </a:prstGeom>
          <a:ln>
            <a:noFill/>
          </a:ln>
        </p:spPr>
      </p:pic>
      <p:pic>
        <p:nvPicPr>
          <p:cNvPr id="11" name="Picture 10">
            <a:extLst>
              <a:ext uri="{FF2B5EF4-FFF2-40B4-BE49-F238E27FC236}">
                <a16:creationId xmlns:a16="http://schemas.microsoft.com/office/drawing/2014/main" id="{383AFC02-EE69-FD81-94CC-D2B380AAA51B}"/>
              </a:ext>
            </a:extLst>
          </p:cNvPr>
          <p:cNvPicPr>
            <a:picLocks noChangeAspect="1"/>
          </p:cNvPicPr>
          <p:nvPr/>
        </p:nvPicPr>
        <p:blipFill>
          <a:blip r:embed="rId7"/>
          <a:srcRect/>
          <a:stretch/>
        </p:blipFill>
        <p:spPr>
          <a:xfrm>
            <a:off x="389432" y="1936863"/>
            <a:ext cx="2984147" cy="1742517"/>
          </a:xfrm>
          <a:prstGeom prst="rect">
            <a:avLst/>
          </a:prstGeom>
        </p:spPr>
      </p:pic>
      <p:sp>
        <p:nvSpPr>
          <p:cNvPr id="13" name="Arrow: Down 12">
            <a:extLst>
              <a:ext uri="{FF2B5EF4-FFF2-40B4-BE49-F238E27FC236}">
                <a16:creationId xmlns:a16="http://schemas.microsoft.com/office/drawing/2014/main" id="{2EECEC1F-7533-AD00-4BBF-605671BD6EC0}"/>
              </a:ext>
            </a:extLst>
          </p:cNvPr>
          <p:cNvSpPr/>
          <p:nvPr/>
        </p:nvSpPr>
        <p:spPr>
          <a:xfrm rot="16200000">
            <a:off x="5390758" y="2639586"/>
            <a:ext cx="767856" cy="337076"/>
          </a:xfrm>
          <a:prstGeom prst="downArrow">
            <a:avLst/>
          </a:prstGeom>
          <a:solidFill>
            <a:srgbClr val="2C82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FI" sz="1400" b="0" i="0" u="none" strike="noStrike" kern="1200" cap="none" spc="0" normalizeH="0" baseline="0" noProof="0">
              <a:ln>
                <a:noFill/>
              </a:ln>
              <a:solidFill>
                <a:prstClr val="black"/>
              </a:solidFill>
              <a:effectLst/>
              <a:uLnTx/>
              <a:uFillTx/>
              <a:latin typeface="Ubuntu" panose="020B0504030602030204" pitchFamily="34" charset="0"/>
              <a:ea typeface="+mn-ea"/>
              <a:cs typeface="Arial" panose="020B0604020202020204" pitchFamily="34" charset="0"/>
            </a:endParaRPr>
          </a:p>
        </p:txBody>
      </p:sp>
      <p:sp>
        <p:nvSpPr>
          <p:cNvPr id="14" name="Arrow: Down 13">
            <a:extLst>
              <a:ext uri="{FF2B5EF4-FFF2-40B4-BE49-F238E27FC236}">
                <a16:creationId xmlns:a16="http://schemas.microsoft.com/office/drawing/2014/main" id="{39D8586B-8170-6CE4-9798-18E2826F3C9D}"/>
              </a:ext>
            </a:extLst>
          </p:cNvPr>
          <p:cNvSpPr/>
          <p:nvPr/>
        </p:nvSpPr>
        <p:spPr>
          <a:xfrm rot="16200000">
            <a:off x="7994522" y="2639584"/>
            <a:ext cx="767856" cy="337077"/>
          </a:xfrm>
          <a:prstGeom prst="downArrow">
            <a:avLst/>
          </a:prstGeom>
          <a:solidFill>
            <a:srgbClr val="2C82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FI" sz="1400" b="0" i="0" u="none" strike="noStrike" kern="1200" cap="none" spc="0" normalizeH="0" baseline="0" noProof="0">
              <a:ln>
                <a:noFill/>
              </a:ln>
              <a:solidFill>
                <a:prstClr val="black"/>
              </a:solidFill>
              <a:effectLst/>
              <a:uLnTx/>
              <a:uFillTx/>
              <a:latin typeface="Ubuntu" panose="020B0504030602030204" pitchFamily="34" charset="0"/>
              <a:ea typeface="+mn-ea"/>
              <a:cs typeface="Arial" panose="020B0604020202020204" pitchFamily="34" charset="0"/>
            </a:endParaRPr>
          </a:p>
        </p:txBody>
      </p:sp>
      <p:sp>
        <p:nvSpPr>
          <p:cNvPr id="16" name="Arrow: Down 15">
            <a:extLst>
              <a:ext uri="{FF2B5EF4-FFF2-40B4-BE49-F238E27FC236}">
                <a16:creationId xmlns:a16="http://schemas.microsoft.com/office/drawing/2014/main" id="{D96DA357-AD02-1280-9B3D-AA109A5C24B5}"/>
              </a:ext>
            </a:extLst>
          </p:cNvPr>
          <p:cNvSpPr/>
          <p:nvPr/>
        </p:nvSpPr>
        <p:spPr>
          <a:xfrm rot="10800000">
            <a:off x="4029876" y="3667445"/>
            <a:ext cx="767856" cy="337076"/>
          </a:xfrm>
          <a:prstGeom prst="downArrow">
            <a:avLst/>
          </a:prstGeom>
          <a:solidFill>
            <a:srgbClr val="2C82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FI" sz="1400" b="0" i="0" u="none" strike="noStrike" kern="1200" cap="none" spc="0" normalizeH="0" baseline="0" noProof="0">
              <a:ln>
                <a:noFill/>
              </a:ln>
              <a:solidFill>
                <a:prstClr val="black"/>
              </a:solidFill>
              <a:effectLst/>
              <a:uLnTx/>
              <a:uFillTx/>
              <a:latin typeface="Ubuntu" panose="020B0504030602030204" pitchFamily="34" charset="0"/>
              <a:ea typeface="+mn-ea"/>
              <a:cs typeface="Arial" panose="020B0604020202020204" pitchFamily="34" charset="0"/>
            </a:endParaRPr>
          </a:p>
        </p:txBody>
      </p:sp>
      <p:pic>
        <p:nvPicPr>
          <p:cNvPr id="18" name="Picture 17" descr="Aerial view of green treetops">
            <a:extLst>
              <a:ext uri="{FF2B5EF4-FFF2-40B4-BE49-F238E27FC236}">
                <a16:creationId xmlns:a16="http://schemas.microsoft.com/office/drawing/2014/main" id="{0F9D3581-7749-E013-364A-9D183514F9B6}"/>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07438" y="4107851"/>
            <a:ext cx="2259635" cy="1506055"/>
          </a:xfrm>
          <a:prstGeom prst="rect">
            <a:avLst/>
          </a:prstGeom>
        </p:spPr>
      </p:pic>
      <p:pic>
        <p:nvPicPr>
          <p:cNvPr id="19" name="Picture 18" descr="Saw teeth on dark background">
            <a:extLst>
              <a:ext uri="{FF2B5EF4-FFF2-40B4-BE49-F238E27FC236}">
                <a16:creationId xmlns:a16="http://schemas.microsoft.com/office/drawing/2014/main" id="{2F02FBEB-4A85-EA70-0712-3AE66EEDA69E}"/>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3315161" y="4092599"/>
            <a:ext cx="2282606" cy="1521737"/>
          </a:xfrm>
          <a:prstGeom prst="rect">
            <a:avLst/>
          </a:prstGeom>
        </p:spPr>
      </p:pic>
      <p:sp>
        <p:nvSpPr>
          <p:cNvPr id="20" name="TextBox 19">
            <a:extLst>
              <a:ext uri="{FF2B5EF4-FFF2-40B4-BE49-F238E27FC236}">
                <a16:creationId xmlns:a16="http://schemas.microsoft.com/office/drawing/2014/main" id="{7C124D77-C47A-D5E7-FAA7-8417E0F065B8}"/>
              </a:ext>
            </a:extLst>
          </p:cNvPr>
          <p:cNvSpPr txBox="1"/>
          <p:nvPr/>
        </p:nvSpPr>
        <p:spPr>
          <a:xfrm>
            <a:off x="707409" y="5617594"/>
            <a:ext cx="2259635"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tx2"/>
                </a:solidFill>
                <a:effectLst/>
                <a:uLnTx/>
                <a:uFillTx/>
                <a:latin typeface="Ubuntu" panose="020B0504030602030204" pitchFamily="34" charset="0"/>
                <a:ea typeface="+mn-ea"/>
                <a:cs typeface="Arial" panose="020B0604020202020204" pitchFamily="34" charset="0"/>
              </a:rPr>
              <a:t>Certified Forests</a:t>
            </a:r>
          </a:p>
        </p:txBody>
      </p:sp>
      <p:sp>
        <p:nvSpPr>
          <p:cNvPr id="21" name="TextBox 20">
            <a:extLst>
              <a:ext uri="{FF2B5EF4-FFF2-40B4-BE49-F238E27FC236}">
                <a16:creationId xmlns:a16="http://schemas.microsoft.com/office/drawing/2014/main" id="{02129FE0-A636-F3E5-D595-357862F3B9B8}"/>
              </a:ext>
            </a:extLst>
          </p:cNvPr>
          <p:cNvSpPr txBox="1"/>
          <p:nvPr/>
        </p:nvSpPr>
        <p:spPr>
          <a:xfrm>
            <a:off x="3315160" y="5617594"/>
            <a:ext cx="2290987"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tx2"/>
                </a:solidFill>
                <a:effectLst/>
                <a:uLnTx/>
                <a:uFillTx/>
                <a:latin typeface="Ubuntu" panose="020B0504030602030204" pitchFamily="34" charset="0"/>
                <a:ea typeface="+mn-ea"/>
                <a:cs typeface="Arial" panose="020B0604020202020204" pitchFamily="34" charset="0"/>
              </a:rPr>
              <a:t>Sawmill or Pulp Mill </a:t>
            </a:r>
          </a:p>
        </p:txBody>
      </p:sp>
      <p:pic>
        <p:nvPicPr>
          <p:cNvPr id="23" name="Picture 2" descr="Metsä Fibre Customer Magazine">
            <a:extLst>
              <a:ext uri="{FF2B5EF4-FFF2-40B4-BE49-F238E27FC236}">
                <a16:creationId xmlns:a16="http://schemas.microsoft.com/office/drawing/2014/main" id="{A950169F-F7C8-79E5-509B-55B89CED7F96}"/>
              </a:ext>
            </a:extLst>
          </p:cNvPr>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6368547" y="4515786"/>
            <a:ext cx="1834179" cy="638385"/>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a:extLst>
              <a:ext uri="{FF2B5EF4-FFF2-40B4-BE49-F238E27FC236}">
                <a16:creationId xmlns:a16="http://schemas.microsoft.com/office/drawing/2014/main" id="{0D38E3B7-AB26-506F-4849-576EA4C2C66E}"/>
              </a:ext>
            </a:extLst>
          </p:cNvPr>
          <p:cNvSpPr txBox="1"/>
          <p:nvPr/>
        </p:nvSpPr>
        <p:spPr>
          <a:xfrm>
            <a:off x="8378450" y="1442911"/>
            <a:ext cx="2615712"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chemeClr val="tx2"/>
                </a:solidFill>
                <a:effectLst/>
                <a:uLnTx/>
                <a:uFillTx/>
                <a:latin typeface="Ubuntu" panose="020B0504030602030204" pitchFamily="34" charset="0"/>
                <a:ea typeface="+mn-ea"/>
                <a:cs typeface="Arial" panose="020B0604020202020204" pitchFamily="34" charset="0"/>
              </a:rPr>
              <a:t>Bioproducts</a:t>
            </a:r>
          </a:p>
        </p:txBody>
      </p:sp>
      <p:pic>
        <p:nvPicPr>
          <p:cNvPr id="3" name="Picture 2">
            <a:extLst>
              <a:ext uri="{FF2B5EF4-FFF2-40B4-BE49-F238E27FC236}">
                <a16:creationId xmlns:a16="http://schemas.microsoft.com/office/drawing/2014/main" id="{25363877-D371-3A27-7176-AEF3E9F3335C}"/>
              </a:ext>
            </a:extLst>
          </p:cNvPr>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8546988" y="4092599"/>
            <a:ext cx="2606183" cy="146597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B280A2C7-D600-594E-54F5-BDAB68F69C0E}"/>
              </a:ext>
            </a:extLst>
          </p:cNvPr>
          <p:cNvSpPr txBox="1"/>
          <p:nvPr/>
        </p:nvSpPr>
        <p:spPr>
          <a:xfrm>
            <a:off x="7232956" y="5601302"/>
            <a:ext cx="2290987"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tx2"/>
                </a:solidFill>
                <a:effectLst/>
                <a:uLnTx/>
                <a:uFillTx/>
                <a:latin typeface="Ubuntu" panose="020B0504030602030204" pitchFamily="34" charset="0"/>
                <a:ea typeface="+mn-ea"/>
                <a:cs typeface="Arial" panose="020B0604020202020204" pitchFamily="34" charset="0"/>
              </a:rPr>
              <a:t>Supply Chain Partners</a:t>
            </a:r>
          </a:p>
        </p:txBody>
      </p:sp>
      <p:sp>
        <p:nvSpPr>
          <p:cNvPr id="12" name="Footer Placeholder 11">
            <a:extLst>
              <a:ext uri="{FF2B5EF4-FFF2-40B4-BE49-F238E27FC236}">
                <a16:creationId xmlns:a16="http://schemas.microsoft.com/office/drawing/2014/main" id="{E05459AA-BE3C-EAD8-70F2-83732C4307D9}"/>
              </a:ext>
            </a:extLst>
          </p:cNvPr>
          <p:cNvSpPr>
            <a:spLocks noGrp="1"/>
          </p:cNvSpPr>
          <p:nvPr>
            <p:ph type="ftr" sz="quarter" idx="11"/>
          </p:nvPr>
        </p:nvSpPr>
        <p:spPr/>
        <p:txBody>
          <a:bodyPr/>
          <a:lstStyle/>
          <a:p>
            <a:pPr algn="ctr"/>
            <a:r>
              <a:rPr lang="en-US" dirty="0"/>
              <a:t>© Boreal Bioproducts 2024</a:t>
            </a:r>
            <a:endParaRPr lang="en-FI" dirty="0"/>
          </a:p>
        </p:txBody>
      </p:sp>
    </p:spTree>
    <p:extLst>
      <p:ext uri="{BB962C8B-B14F-4D97-AF65-F5344CB8AC3E}">
        <p14:creationId xmlns:p14="http://schemas.microsoft.com/office/powerpoint/2010/main" val="19123859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09B800D7-CFFE-9761-DE27-6BA3945E56AA}"/>
              </a:ext>
            </a:extLst>
          </p:cNvPr>
          <p:cNvSpPr/>
          <p:nvPr/>
        </p:nvSpPr>
        <p:spPr>
          <a:xfrm>
            <a:off x="9201430" y="1503928"/>
            <a:ext cx="2458095" cy="2358185"/>
          </a:xfrm>
          <a:prstGeom prst="rect">
            <a:avLst/>
          </a:prstGeom>
          <a:solidFill>
            <a:srgbClr val="FBF9FA"/>
          </a:solidFill>
          <a:ln>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FI" sz="1400">
              <a:solidFill>
                <a:schemeClr val="tx1"/>
              </a:solidFill>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AACDB071-721E-6B9A-FC20-3669CB05124C}"/>
              </a:ext>
            </a:extLst>
          </p:cNvPr>
          <p:cNvSpPr/>
          <p:nvPr/>
        </p:nvSpPr>
        <p:spPr>
          <a:xfrm>
            <a:off x="658399" y="3937516"/>
            <a:ext cx="4135488" cy="2359370"/>
          </a:xfrm>
          <a:prstGeom prst="rect">
            <a:avLst/>
          </a:prstGeom>
          <a:solidFill>
            <a:srgbClr val="FBF9FA"/>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FI" sz="1400">
              <a:solidFill>
                <a:schemeClr val="tx1"/>
              </a:solidFill>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D3291694-3CB4-5E57-F0A7-0429A28DC44C}"/>
              </a:ext>
            </a:extLst>
          </p:cNvPr>
          <p:cNvSpPr/>
          <p:nvPr/>
        </p:nvSpPr>
        <p:spPr>
          <a:xfrm>
            <a:off x="4929915" y="1502742"/>
            <a:ext cx="4135488" cy="2359371"/>
          </a:xfrm>
          <a:prstGeom prst="rect">
            <a:avLst/>
          </a:prstGeom>
          <a:solidFill>
            <a:srgbClr val="FBF9FA"/>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FI" sz="1400">
              <a:solidFill>
                <a:schemeClr val="tx1"/>
              </a:solidFill>
              <a:latin typeface="Arial" panose="020B0604020202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F93F6020-7734-58FD-C8E0-6035BF98B255}"/>
              </a:ext>
            </a:extLst>
          </p:cNvPr>
          <p:cNvSpPr/>
          <p:nvPr/>
        </p:nvSpPr>
        <p:spPr>
          <a:xfrm>
            <a:off x="4929915" y="3950936"/>
            <a:ext cx="4135488" cy="2359370"/>
          </a:xfrm>
          <a:prstGeom prst="rect">
            <a:avLst/>
          </a:prstGeom>
          <a:solidFill>
            <a:srgbClr val="FBF9FA"/>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FI" sz="1400">
              <a:solidFill>
                <a:schemeClr val="tx1"/>
              </a:solidFill>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7125B7D8-0293-D2ED-B6E6-3FD09ED36E41}"/>
              </a:ext>
            </a:extLst>
          </p:cNvPr>
          <p:cNvSpPr/>
          <p:nvPr/>
        </p:nvSpPr>
        <p:spPr>
          <a:xfrm>
            <a:off x="652972" y="1491383"/>
            <a:ext cx="4135488" cy="2359370"/>
          </a:xfrm>
          <a:prstGeom prst="rect">
            <a:avLst/>
          </a:prstGeom>
          <a:solidFill>
            <a:srgbClr val="FBF9FA"/>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FI" sz="1400">
              <a:solidFill>
                <a:schemeClr val="tx1"/>
              </a:solidFill>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60072A2A-5160-7485-DCD2-B9F7E0E8CFC3}"/>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1204811" y="4070850"/>
            <a:ext cx="2917388" cy="2092702"/>
          </a:xfrm>
          <a:prstGeom prst="rect">
            <a:avLst/>
          </a:prstGeom>
        </p:spPr>
      </p:pic>
      <p:pic>
        <p:nvPicPr>
          <p:cNvPr id="12" name="Picture 11">
            <a:extLst>
              <a:ext uri="{FF2B5EF4-FFF2-40B4-BE49-F238E27FC236}">
                <a16:creationId xmlns:a16="http://schemas.microsoft.com/office/drawing/2014/main" id="{B39A8984-0DF8-F026-0C37-53BD50AAC2B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195865" y="1809772"/>
            <a:ext cx="2935281" cy="1986487"/>
          </a:xfrm>
          <a:prstGeom prst="rect">
            <a:avLst/>
          </a:prstGeom>
        </p:spPr>
      </p:pic>
      <p:pic>
        <p:nvPicPr>
          <p:cNvPr id="14" name="Picture 13" descr="A picture containing table, lamp&#10;&#10;Description automatically generated">
            <a:extLst>
              <a:ext uri="{FF2B5EF4-FFF2-40B4-BE49-F238E27FC236}">
                <a16:creationId xmlns:a16="http://schemas.microsoft.com/office/drawing/2014/main" id="{C542526D-C16A-0536-9465-26B8A6AD9CE9}"/>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445169" y="4028519"/>
            <a:ext cx="2975124" cy="2221007"/>
          </a:xfrm>
          <a:prstGeom prst="rect">
            <a:avLst/>
          </a:prstGeom>
        </p:spPr>
      </p:pic>
      <p:pic>
        <p:nvPicPr>
          <p:cNvPr id="10" name="Picture 9">
            <a:extLst>
              <a:ext uri="{FF2B5EF4-FFF2-40B4-BE49-F238E27FC236}">
                <a16:creationId xmlns:a16="http://schemas.microsoft.com/office/drawing/2014/main" id="{BA5C8487-63D9-3DA3-F393-095C1EDA290C}"/>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5529406" y="1710707"/>
            <a:ext cx="2811206" cy="2085552"/>
          </a:xfrm>
          <a:prstGeom prst="rect">
            <a:avLst/>
          </a:prstGeom>
        </p:spPr>
      </p:pic>
      <p:sp>
        <p:nvSpPr>
          <p:cNvPr id="15" name="TextBox 14">
            <a:extLst>
              <a:ext uri="{FF2B5EF4-FFF2-40B4-BE49-F238E27FC236}">
                <a16:creationId xmlns:a16="http://schemas.microsoft.com/office/drawing/2014/main" id="{0C33A38C-D795-721E-E8C1-7B26F1B58528}"/>
              </a:ext>
            </a:extLst>
          </p:cNvPr>
          <p:cNvSpPr txBox="1"/>
          <p:nvPr/>
        </p:nvSpPr>
        <p:spPr>
          <a:xfrm>
            <a:off x="675451" y="1468367"/>
            <a:ext cx="1774845" cy="615553"/>
          </a:xfrm>
          <a:prstGeom prst="rect">
            <a:avLst/>
          </a:prstGeom>
          <a:noFill/>
        </p:spPr>
        <p:txBody>
          <a:bodyPr wrap="none" lIns="91440" tIns="45720" rIns="91440" bIns="45720" rtlCol="0" anchor="t">
            <a:spAutoFit/>
          </a:bodyPr>
          <a:lstStyle/>
          <a:p>
            <a:pPr algn="l"/>
            <a:r>
              <a:rPr lang="en-US" b="1" dirty="0" err="1">
                <a:solidFill>
                  <a:schemeClr val="tx2"/>
                </a:solidFill>
                <a:latin typeface="Ubuntu"/>
                <a:cs typeface="Arial"/>
              </a:rPr>
              <a:t>SpruceSugar</a:t>
            </a:r>
            <a:r>
              <a:rPr lang="en-US" b="1" dirty="0">
                <a:solidFill>
                  <a:schemeClr val="tx2"/>
                </a:solidFill>
                <a:latin typeface="Ubuntu"/>
                <a:cs typeface="Arial"/>
              </a:rPr>
              <a:t>™</a:t>
            </a:r>
            <a:endParaRPr lang="en-US" b="1" dirty="0">
              <a:solidFill>
                <a:schemeClr val="tx2"/>
              </a:solidFill>
              <a:latin typeface="Ubuntu" panose="020B0504030602030204" pitchFamily="34" charset="0"/>
              <a:cs typeface="Arial" panose="020B0604020202020204" pitchFamily="34" charset="0"/>
            </a:endParaRPr>
          </a:p>
          <a:p>
            <a:pPr algn="l"/>
            <a:r>
              <a:rPr lang="en-US" sz="1600" dirty="0">
                <a:solidFill>
                  <a:schemeClr val="tx2"/>
                </a:solidFill>
                <a:latin typeface="Ubuntu"/>
                <a:cs typeface="Arial"/>
              </a:rPr>
              <a:t>Hemicellulose</a:t>
            </a:r>
          </a:p>
        </p:txBody>
      </p:sp>
      <p:sp>
        <p:nvSpPr>
          <p:cNvPr id="16" name="TextBox 15">
            <a:extLst>
              <a:ext uri="{FF2B5EF4-FFF2-40B4-BE49-F238E27FC236}">
                <a16:creationId xmlns:a16="http://schemas.microsoft.com/office/drawing/2014/main" id="{1CCA6D6D-04D9-5835-1ECE-12228B2E53E5}"/>
              </a:ext>
            </a:extLst>
          </p:cNvPr>
          <p:cNvSpPr txBox="1"/>
          <p:nvPr/>
        </p:nvSpPr>
        <p:spPr>
          <a:xfrm>
            <a:off x="5003864" y="1514316"/>
            <a:ext cx="1750800" cy="615553"/>
          </a:xfrm>
          <a:prstGeom prst="rect">
            <a:avLst/>
          </a:prstGeom>
          <a:noFill/>
        </p:spPr>
        <p:txBody>
          <a:bodyPr wrap="none" lIns="91440" tIns="45720" rIns="91440" bIns="45720" rtlCol="0" anchor="t">
            <a:spAutoFit/>
          </a:bodyPr>
          <a:lstStyle/>
          <a:p>
            <a:pPr algn="l"/>
            <a:r>
              <a:rPr lang="en-US" b="1" dirty="0" err="1">
                <a:solidFill>
                  <a:schemeClr val="tx2"/>
                </a:solidFill>
                <a:latin typeface="Ubuntu"/>
                <a:cs typeface="Arial"/>
              </a:rPr>
              <a:t>SpruceLigno</a:t>
            </a:r>
            <a:r>
              <a:rPr lang="en-US" b="1" dirty="0">
                <a:solidFill>
                  <a:schemeClr val="tx2"/>
                </a:solidFill>
                <a:latin typeface="Ubuntu"/>
                <a:cs typeface="Arial"/>
              </a:rPr>
              <a:t>™</a:t>
            </a:r>
            <a:endParaRPr lang="en-US" b="1" dirty="0">
              <a:solidFill>
                <a:schemeClr val="tx2"/>
              </a:solidFill>
              <a:latin typeface="Ubuntu" panose="020B0504030602030204" pitchFamily="34" charset="0"/>
              <a:cs typeface="Arial" panose="020B0604020202020204" pitchFamily="34" charset="0"/>
            </a:endParaRPr>
          </a:p>
          <a:p>
            <a:pPr algn="l"/>
            <a:r>
              <a:rPr lang="en-US" sz="1600" dirty="0">
                <a:solidFill>
                  <a:schemeClr val="tx2"/>
                </a:solidFill>
                <a:latin typeface="Ubuntu"/>
                <a:cs typeface="Arial"/>
              </a:rPr>
              <a:t>Lignin</a:t>
            </a:r>
            <a:endParaRPr lang="en-US" dirty="0">
              <a:solidFill>
                <a:schemeClr val="tx2"/>
              </a:solidFill>
              <a:latin typeface="Ubuntu"/>
              <a:cs typeface="Arial"/>
            </a:endParaRPr>
          </a:p>
        </p:txBody>
      </p:sp>
      <p:sp>
        <p:nvSpPr>
          <p:cNvPr id="17" name="TextBox 16">
            <a:extLst>
              <a:ext uri="{FF2B5EF4-FFF2-40B4-BE49-F238E27FC236}">
                <a16:creationId xmlns:a16="http://schemas.microsoft.com/office/drawing/2014/main" id="{CCEED80E-1418-79FA-BFB8-C1AFACC972C8}"/>
              </a:ext>
            </a:extLst>
          </p:cNvPr>
          <p:cNvSpPr txBox="1"/>
          <p:nvPr/>
        </p:nvSpPr>
        <p:spPr>
          <a:xfrm>
            <a:off x="658620" y="3937516"/>
            <a:ext cx="2044149" cy="615553"/>
          </a:xfrm>
          <a:prstGeom prst="rect">
            <a:avLst/>
          </a:prstGeom>
          <a:noFill/>
        </p:spPr>
        <p:txBody>
          <a:bodyPr wrap="none" lIns="91440" tIns="45720" rIns="91440" bIns="45720" rtlCol="0" anchor="t">
            <a:spAutoFit/>
          </a:bodyPr>
          <a:lstStyle/>
          <a:p>
            <a:pPr algn="l"/>
            <a:r>
              <a:rPr lang="en-US" b="1" dirty="0" err="1">
                <a:solidFill>
                  <a:schemeClr val="tx2"/>
                </a:solidFill>
                <a:latin typeface="Ubuntu"/>
                <a:cs typeface="Arial"/>
              </a:rPr>
              <a:t>SpruceFiber</a:t>
            </a:r>
            <a:r>
              <a:rPr lang="en-US" b="1" dirty="0">
                <a:solidFill>
                  <a:schemeClr val="tx2"/>
                </a:solidFill>
                <a:latin typeface="Ubuntu"/>
                <a:cs typeface="Arial"/>
              </a:rPr>
              <a:t>™</a:t>
            </a:r>
            <a:endParaRPr lang="en-US" b="1" dirty="0">
              <a:solidFill>
                <a:schemeClr val="tx2"/>
              </a:solidFill>
              <a:latin typeface="Ubuntu" panose="020B0504030602030204" pitchFamily="34" charset="0"/>
              <a:cs typeface="Arial" panose="020B0604020202020204" pitchFamily="34" charset="0"/>
            </a:endParaRPr>
          </a:p>
          <a:p>
            <a:pPr algn="l"/>
            <a:r>
              <a:rPr lang="en-US" sz="1600" dirty="0">
                <a:solidFill>
                  <a:schemeClr val="tx2"/>
                </a:solidFill>
                <a:latin typeface="Ubuntu"/>
                <a:cs typeface="Arial"/>
              </a:rPr>
              <a:t>Lignocellulosic fiber</a:t>
            </a:r>
            <a:endParaRPr lang="en-US" dirty="0">
              <a:solidFill>
                <a:schemeClr val="tx2"/>
              </a:solidFill>
              <a:latin typeface="Ubuntu"/>
              <a:cs typeface="Arial"/>
            </a:endParaRPr>
          </a:p>
        </p:txBody>
      </p:sp>
      <p:sp>
        <p:nvSpPr>
          <p:cNvPr id="18" name="TextBox 17">
            <a:extLst>
              <a:ext uri="{FF2B5EF4-FFF2-40B4-BE49-F238E27FC236}">
                <a16:creationId xmlns:a16="http://schemas.microsoft.com/office/drawing/2014/main" id="{3B3DE41C-865F-19E0-6A4B-C88A0BF85A7C}"/>
              </a:ext>
            </a:extLst>
          </p:cNvPr>
          <p:cNvSpPr txBox="1"/>
          <p:nvPr/>
        </p:nvSpPr>
        <p:spPr>
          <a:xfrm>
            <a:off x="4929915" y="3937516"/>
            <a:ext cx="1646605" cy="615553"/>
          </a:xfrm>
          <a:prstGeom prst="rect">
            <a:avLst/>
          </a:prstGeom>
          <a:noFill/>
        </p:spPr>
        <p:txBody>
          <a:bodyPr wrap="none" lIns="91440" tIns="45720" rIns="91440" bIns="45720" rtlCol="0" anchor="t">
            <a:spAutoFit/>
          </a:bodyPr>
          <a:lstStyle/>
          <a:p>
            <a:pPr algn="l"/>
            <a:r>
              <a:rPr lang="en-US" b="1" dirty="0" err="1">
                <a:solidFill>
                  <a:schemeClr val="tx2"/>
                </a:solidFill>
                <a:latin typeface="Ubuntu"/>
                <a:cs typeface="Arial"/>
              </a:rPr>
              <a:t>SpruceGlue</a:t>
            </a:r>
            <a:r>
              <a:rPr lang="en-US" b="1" dirty="0">
                <a:solidFill>
                  <a:schemeClr val="tx2"/>
                </a:solidFill>
                <a:latin typeface="Ubuntu"/>
                <a:cs typeface="Arial"/>
              </a:rPr>
              <a:t>™</a:t>
            </a:r>
            <a:endParaRPr lang="en-US" b="1" dirty="0">
              <a:solidFill>
                <a:schemeClr val="tx2"/>
              </a:solidFill>
              <a:latin typeface="Ubuntu" panose="020B0504030602030204" pitchFamily="34" charset="0"/>
              <a:cs typeface="Arial" panose="020B0604020202020204" pitchFamily="34" charset="0"/>
            </a:endParaRPr>
          </a:p>
          <a:p>
            <a:pPr algn="l"/>
            <a:r>
              <a:rPr lang="en-US" sz="1600" dirty="0">
                <a:solidFill>
                  <a:schemeClr val="tx2"/>
                </a:solidFill>
                <a:latin typeface="Ubuntu" panose="020B0504030602030204" pitchFamily="34" charset="0"/>
                <a:cs typeface="Arial" panose="020B0604020202020204" pitchFamily="34" charset="0"/>
              </a:rPr>
              <a:t>Phenolic </a:t>
            </a:r>
            <a:r>
              <a:rPr lang="fi-FI" sz="1600" dirty="0" err="1">
                <a:solidFill>
                  <a:schemeClr val="tx2"/>
                </a:solidFill>
                <a:latin typeface="Ubuntu" panose="020B0504030602030204" pitchFamily="34" charset="0"/>
                <a:cs typeface="Arial" panose="020B0604020202020204" pitchFamily="34" charset="0"/>
              </a:rPr>
              <a:t>sugar</a:t>
            </a:r>
            <a:endParaRPr lang="en-FI" dirty="0">
              <a:solidFill>
                <a:schemeClr val="tx2"/>
              </a:solidFill>
              <a:latin typeface="Ubuntu" panose="020B050403060203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9C923FB3-2B92-7953-4F60-7CE4BBA5F1E4}"/>
              </a:ext>
            </a:extLst>
          </p:cNvPr>
          <p:cNvPicPr>
            <a:picLocks noChangeAspect="1"/>
          </p:cNvPicPr>
          <p:nvPr/>
        </p:nvPicPr>
        <p:blipFill>
          <a:blip r:embed="rId6" cstate="screen">
            <a:extLst>
              <a:ext uri="{BEBA8EAE-BF5A-486C-A8C5-ECC9F3942E4B}">
                <a14:imgProps xmlns:a14="http://schemas.microsoft.com/office/drawing/2010/main">
                  <a14:imgLayer r:embed="rId7">
                    <a14:imgEffect>
                      <a14:brightnessContrast bright="20000" contrast="40000"/>
                    </a14:imgEffect>
                  </a14:imgLayer>
                </a14:imgProps>
              </a:ext>
              <a:ext uri="{28A0092B-C50C-407E-A947-70E740481C1C}">
                <a14:useLocalDpi xmlns:a14="http://schemas.microsoft.com/office/drawing/2010/main"/>
              </a:ext>
            </a:extLst>
          </a:blip>
          <a:srcRect/>
          <a:stretch/>
        </p:blipFill>
        <p:spPr>
          <a:xfrm>
            <a:off x="9497180" y="2190712"/>
            <a:ext cx="1916061" cy="1577766"/>
          </a:xfrm>
          <a:prstGeom prst="rect">
            <a:avLst/>
          </a:prstGeom>
        </p:spPr>
      </p:pic>
      <p:sp>
        <p:nvSpPr>
          <p:cNvPr id="20" name="TextBox 19">
            <a:extLst>
              <a:ext uri="{FF2B5EF4-FFF2-40B4-BE49-F238E27FC236}">
                <a16:creationId xmlns:a16="http://schemas.microsoft.com/office/drawing/2014/main" id="{86D2F500-C649-8DDE-FD7D-6D43BB067F69}"/>
              </a:ext>
            </a:extLst>
          </p:cNvPr>
          <p:cNvSpPr txBox="1"/>
          <p:nvPr/>
        </p:nvSpPr>
        <p:spPr>
          <a:xfrm>
            <a:off x="9201431" y="1491383"/>
            <a:ext cx="1596912" cy="492443"/>
          </a:xfrm>
          <a:prstGeom prst="rect">
            <a:avLst/>
          </a:prstGeom>
          <a:noFill/>
        </p:spPr>
        <p:txBody>
          <a:bodyPr wrap="none" rtlCol="0">
            <a:spAutoFit/>
          </a:bodyPr>
          <a:lstStyle/>
          <a:p>
            <a:pPr algn="l"/>
            <a:r>
              <a:rPr lang="en-US" sz="1400" b="1" i="1" dirty="0">
                <a:solidFill>
                  <a:schemeClr val="tx2"/>
                </a:solidFill>
                <a:latin typeface="Ubuntu" panose="020B0504030602030204" pitchFamily="34" charset="0"/>
                <a:cs typeface="Arial" panose="020B0604020202020204" pitchFamily="34" charset="0"/>
              </a:rPr>
              <a:t>Bark extracts</a:t>
            </a:r>
          </a:p>
          <a:p>
            <a:pPr algn="l"/>
            <a:r>
              <a:rPr lang="fi-FI" sz="1200" i="1" dirty="0" err="1">
                <a:solidFill>
                  <a:schemeClr val="tx2"/>
                </a:solidFill>
                <a:latin typeface="Ubuntu" panose="020B0504030602030204" pitchFamily="34" charset="0"/>
                <a:cs typeface="Arial" panose="020B0604020202020204" pitchFamily="34" charset="0"/>
              </a:rPr>
              <a:t>Tannin</a:t>
            </a:r>
            <a:r>
              <a:rPr lang="fi-FI" sz="1200" i="1" dirty="0">
                <a:solidFill>
                  <a:schemeClr val="tx2"/>
                </a:solidFill>
                <a:latin typeface="Ubuntu" panose="020B0504030602030204" pitchFamily="34" charset="0"/>
                <a:cs typeface="Arial" panose="020B0604020202020204" pitchFamily="34" charset="0"/>
              </a:rPr>
              <a:t> </a:t>
            </a:r>
            <a:r>
              <a:rPr lang="fi-FI" sz="1200" i="1" dirty="0" err="1">
                <a:solidFill>
                  <a:schemeClr val="tx2"/>
                </a:solidFill>
                <a:latin typeface="Ubuntu" panose="020B0504030602030204" pitchFamily="34" charset="0"/>
                <a:cs typeface="Arial" panose="020B0604020202020204" pitchFamily="34" charset="0"/>
              </a:rPr>
              <a:t>polyphenolics</a:t>
            </a:r>
            <a:endParaRPr lang="en-FI" sz="1400" i="1" dirty="0">
              <a:solidFill>
                <a:schemeClr val="tx2"/>
              </a:solidFill>
              <a:latin typeface="Ubuntu" panose="020B0504030602030204" pitchFamily="34" charset="0"/>
              <a:cs typeface="Arial" panose="020B0604020202020204" pitchFamily="34" charset="0"/>
            </a:endParaRPr>
          </a:p>
        </p:txBody>
      </p:sp>
      <p:sp>
        <p:nvSpPr>
          <p:cNvPr id="2" name="Title 1">
            <a:extLst>
              <a:ext uri="{FF2B5EF4-FFF2-40B4-BE49-F238E27FC236}">
                <a16:creationId xmlns:a16="http://schemas.microsoft.com/office/drawing/2014/main" id="{A81C19CC-9AE6-7282-840A-AE7E22DC6F09}"/>
              </a:ext>
            </a:extLst>
          </p:cNvPr>
          <p:cNvSpPr>
            <a:spLocks noGrp="1"/>
          </p:cNvSpPr>
          <p:nvPr>
            <p:ph type="title"/>
          </p:nvPr>
        </p:nvSpPr>
        <p:spPr>
          <a:xfrm>
            <a:off x="581025" y="0"/>
            <a:ext cx="11035241" cy="1379116"/>
          </a:xfrm>
        </p:spPr>
        <p:txBody>
          <a:bodyPr>
            <a:normAutofit/>
          </a:bodyPr>
          <a:lstStyle/>
          <a:p>
            <a:r>
              <a:rPr lang="en-US" sz="2800" dirty="0"/>
              <a:t>Presenting Boreal Bioproducts</a:t>
            </a:r>
            <a:r>
              <a:rPr lang="en-US" sz="2800" baseline="30000" dirty="0"/>
              <a:t>®</a:t>
            </a:r>
            <a:endParaRPr lang="en-FI" sz="2800" dirty="0"/>
          </a:p>
        </p:txBody>
      </p:sp>
      <p:sp>
        <p:nvSpPr>
          <p:cNvPr id="3" name="Footer Placeholder 2">
            <a:extLst>
              <a:ext uri="{FF2B5EF4-FFF2-40B4-BE49-F238E27FC236}">
                <a16:creationId xmlns:a16="http://schemas.microsoft.com/office/drawing/2014/main" id="{7CFCCA78-C445-0119-2CA3-817448BC88C0}"/>
              </a:ext>
            </a:extLst>
          </p:cNvPr>
          <p:cNvSpPr>
            <a:spLocks noGrp="1"/>
          </p:cNvSpPr>
          <p:nvPr>
            <p:ph type="ftr" sz="quarter" idx="11"/>
          </p:nvPr>
        </p:nvSpPr>
        <p:spPr/>
        <p:txBody>
          <a:bodyPr/>
          <a:lstStyle/>
          <a:p>
            <a:pPr algn="ctr"/>
            <a:r>
              <a:rPr lang="en-US"/>
              <a:t>© Boreal Bioproducts 2024</a:t>
            </a:r>
            <a:endParaRPr lang="en-FI" dirty="0"/>
          </a:p>
        </p:txBody>
      </p:sp>
    </p:spTree>
    <p:extLst>
      <p:ext uri="{BB962C8B-B14F-4D97-AF65-F5344CB8AC3E}">
        <p14:creationId xmlns:p14="http://schemas.microsoft.com/office/powerpoint/2010/main" val="4311452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361C91A-EF44-6191-9207-67D93D3A50E0}"/>
              </a:ext>
            </a:extLst>
          </p:cNvPr>
          <p:cNvSpPr>
            <a:spLocks noGrp="1"/>
          </p:cNvSpPr>
          <p:nvPr>
            <p:ph type="title"/>
          </p:nvPr>
        </p:nvSpPr>
        <p:spPr>
          <a:xfrm>
            <a:off x="585969" y="250285"/>
            <a:ext cx="10219776" cy="854074"/>
          </a:xfrm>
        </p:spPr>
        <p:txBody>
          <a:bodyPr>
            <a:noAutofit/>
          </a:bodyPr>
          <a:lstStyle/>
          <a:p>
            <a:r>
              <a:rPr lang="en-US" sz="2800" dirty="0"/>
              <a:t>Our polysaccharides, phenolics and fibers</a:t>
            </a:r>
            <a:endParaRPr lang="en-US" sz="2800" baseline="30000" dirty="0"/>
          </a:p>
        </p:txBody>
      </p:sp>
      <p:graphicFrame>
        <p:nvGraphicFramePr>
          <p:cNvPr id="4" name="Table 12">
            <a:extLst>
              <a:ext uri="{FF2B5EF4-FFF2-40B4-BE49-F238E27FC236}">
                <a16:creationId xmlns:a16="http://schemas.microsoft.com/office/drawing/2014/main" id="{2117A2B3-81CA-D108-F699-10505DE65A0A}"/>
              </a:ext>
            </a:extLst>
          </p:cNvPr>
          <p:cNvGraphicFramePr>
            <a:graphicFrameLocks noGrp="1"/>
          </p:cNvGraphicFramePr>
          <p:nvPr>
            <p:extLst>
              <p:ext uri="{D42A27DB-BD31-4B8C-83A1-F6EECF244321}">
                <p14:modId xmlns:p14="http://schemas.microsoft.com/office/powerpoint/2010/main" val="2676164764"/>
              </p:ext>
            </p:extLst>
          </p:nvPr>
        </p:nvGraphicFramePr>
        <p:xfrm>
          <a:off x="585969" y="2195897"/>
          <a:ext cx="10974662" cy="3718560"/>
        </p:xfrm>
        <a:graphic>
          <a:graphicData uri="http://schemas.openxmlformats.org/drawingml/2006/table">
            <a:tbl>
              <a:tblPr firstRow="1" bandRow="1">
                <a:tableStyleId>{2A488322-F2BA-4B5B-9748-0D474271808F}</a:tableStyleId>
              </a:tblPr>
              <a:tblGrid>
                <a:gridCol w="1396866">
                  <a:extLst>
                    <a:ext uri="{9D8B030D-6E8A-4147-A177-3AD203B41FA5}">
                      <a16:colId xmlns:a16="http://schemas.microsoft.com/office/drawing/2014/main" val="2993830639"/>
                    </a:ext>
                  </a:extLst>
                </a:gridCol>
                <a:gridCol w="2394449">
                  <a:extLst>
                    <a:ext uri="{9D8B030D-6E8A-4147-A177-3AD203B41FA5}">
                      <a16:colId xmlns:a16="http://schemas.microsoft.com/office/drawing/2014/main" val="3712709987"/>
                    </a:ext>
                  </a:extLst>
                </a:gridCol>
                <a:gridCol w="2394449">
                  <a:extLst>
                    <a:ext uri="{9D8B030D-6E8A-4147-A177-3AD203B41FA5}">
                      <a16:colId xmlns:a16="http://schemas.microsoft.com/office/drawing/2014/main" val="2572586874"/>
                    </a:ext>
                  </a:extLst>
                </a:gridCol>
                <a:gridCol w="2394449">
                  <a:extLst>
                    <a:ext uri="{9D8B030D-6E8A-4147-A177-3AD203B41FA5}">
                      <a16:colId xmlns:a16="http://schemas.microsoft.com/office/drawing/2014/main" val="323651284"/>
                    </a:ext>
                  </a:extLst>
                </a:gridCol>
                <a:gridCol w="2394449">
                  <a:extLst>
                    <a:ext uri="{9D8B030D-6E8A-4147-A177-3AD203B41FA5}">
                      <a16:colId xmlns:a16="http://schemas.microsoft.com/office/drawing/2014/main" val="2431921242"/>
                    </a:ext>
                  </a:extLst>
                </a:gridCol>
              </a:tblGrid>
              <a:tr h="252000">
                <a:tc>
                  <a:txBody>
                    <a:bodyPr/>
                    <a:lstStyle/>
                    <a:p>
                      <a:r>
                        <a:rPr lang="en-US" sz="1400" b="1">
                          <a:latin typeface="Ubuntu" panose="020B0504030602030204" pitchFamily="34" charset="0"/>
                        </a:rPr>
                        <a:t>Product</a:t>
                      </a:r>
                    </a:p>
                    <a:p>
                      <a:r>
                        <a:rPr lang="en-US" sz="1400" b="1">
                          <a:latin typeface="Ubuntu" panose="020B0504030602030204" pitchFamily="34" charset="0"/>
                        </a:rPr>
                        <a:t>Grade</a:t>
                      </a:r>
                      <a:endParaRPr lang="en-FI" sz="1400" b="1">
                        <a:latin typeface="Ubuntu" panose="020B0504030602030204" pitchFamily="34" charset="0"/>
                      </a:endParaRPr>
                    </a:p>
                  </a:txBody>
                  <a:tcPr>
                    <a:lnL>
                      <a:noFill/>
                    </a:lnL>
                    <a:lnR>
                      <a:noFill/>
                    </a:lnR>
                    <a:lnT w="25400" cmpd="sng">
                      <a:noFill/>
                    </a:lnT>
                    <a:lnB w="25400" cmpd="sng">
                      <a:noFill/>
                    </a:lnB>
                    <a:lnTlToBr w="12700" cmpd="sng">
                      <a:noFill/>
                      <a:prstDash val="solid"/>
                    </a:lnTlToBr>
                    <a:lnBlToTr w="12700" cmpd="sng">
                      <a:noFill/>
                      <a:prstDash val="solid"/>
                    </a:lnBlToTr>
                    <a:solidFill>
                      <a:schemeClr val="tx2"/>
                    </a:solidFill>
                  </a:tcPr>
                </a:tc>
                <a:tc>
                  <a:txBody>
                    <a:bodyPr/>
                    <a:lstStyle/>
                    <a:p>
                      <a:r>
                        <a:rPr lang="en-US" sz="1400" b="1" err="1">
                          <a:latin typeface="Ubuntu" panose="020B0504030602030204" pitchFamily="34" charset="0"/>
                        </a:rPr>
                        <a:t>SpruceSugar</a:t>
                      </a:r>
                      <a:r>
                        <a:rPr lang="en-US" sz="1400" b="1">
                          <a:latin typeface="Ubuntu" panose="020B0504030602030204" pitchFamily="34" charset="0"/>
                        </a:rPr>
                        <a:t>™</a:t>
                      </a:r>
                    </a:p>
                    <a:p>
                      <a:r>
                        <a:rPr lang="en-US" sz="1400" b="0">
                          <a:latin typeface="Ubuntu" panose="020B0504030602030204" pitchFamily="34" charset="0"/>
                        </a:rPr>
                        <a:t>LW, LL</a:t>
                      </a:r>
                    </a:p>
                  </a:txBody>
                  <a:tcPr>
                    <a:lnL>
                      <a:noFill/>
                    </a:lnL>
                    <a:lnR>
                      <a:noFill/>
                    </a:lnR>
                    <a:lnT w="25400" cmpd="sng">
                      <a:noFill/>
                    </a:lnT>
                    <a:lnB w="25400" cmpd="sng">
                      <a:noFill/>
                    </a:lnB>
                    <a:lnTlToBr w="12700" cmpd="sng">
                      <a:noFill/>
                      <a:prstDash val="solid"/>
                    </a:lnTlToBr>
                    <a:lnBlToTr w="12700" cmpd="sng">
                      <a:noFill/>
                      <a:prstDash val="solid"/>
                    </a:lnBlToTr>
                    <a:solidFill>
                      <a:schemeClr val="tx2"/>
                    </a:solidFill>
                  </a:tcPr>
                </a:tc>
                <a:tc>
                  <a:txBody>
                    <a:bodyPr/>
                    <a:lstStyle/>
                    <a:p>
                      <a:r>
                        <a:rPr lang="en-US" sz="1400" b="1" err="1">
                          <a:latin typeface="Ubuntu" panose="020B0504030602030204" pitchFamily="34" charset="0"/>
                        </a:rPr>
                        <a:t>SpruceLigno</a:t>
                      </a:r>
                      <a:r>
                        <a:rPr lang="en-US" sz="1400" b="1">
                          <a:latin typeface="Ubuntu" panose="020B0504030602030204" pitchFamily="34" charset="0"/>
                        </a:rPr>
                        <a:t>™</a:t>
                      </a:r>
                    </a:p>
                    <a:p>
                      <a:r>
                        <a:rPr lang="fi-FI" sz="1400" b="0" i="0" err="1">
                          <a:latin typeface="Ubuntu" panose="020B0504030602030204" pitchFamily="34" charset="0"/>
                        </a:rPr>
                        <a:t>Crude</a:t>
                      </a:r>
                      <a:r>
                        <a:rPr lang="fi-FI" sz="1400" b="0" i="0">
                          <a:latin typeface="Ubuntu" panose="020B0504030602030204" pitchFamily="34" charset="0"/>
                        </a:rPr>
                        <a:t>, </a:t>
                      </a:r>
                      <a:r>
                        <a:rPr lang="fi-FI" sz="1400" b="0" i="0" err="1">
                          <a:latin typeface="Ubuntu" panose="020B0504030602030204" pitchFamily="34" charset="0"/>
                        </a:rPr>
                        <a:t>Ground</a:t>
                      </a:r>
                      <a:endParaRPr lang="en-FI" sz="1400" b="0" i="0">
                        <a:latin typeface="Ubuntu" panose="020B0504030602030204" pitchFamily="34" charset="0"/>
                      </a:endParaRPr>
                    </a:p>
                  </a:txBody>
                  <a:tcPr>
                    <a:lnL>
                      <a:noFill/>
                    </a:lnL>
                    <a:lnR>
                      <a:noFill/>
                    </a:lnR>
                    <a:lnT w="25400" cmpd="sng">
                      <a:noFill/>
                    </a:lnT>
                    <a:lnB w="25400" cmpd="sng">
                      <a:noFill/>
                    </a:lnB>
                    <a:lnTlToBr w="12700" cmpd="sng">
                      <a:noFill/>
                      <a:prstDash val="solid"/>
                    </a:lnTlToBr>
                    <a:lnBlToTr w="12700" cmpd="sng">
                      <a:noFill/>
                      <a:prstDash val="solid"/>
                    </a:lnBlToTr>
                    <a:solidFill>
                      <a:schemeClr val="tx2"/>
                    </a:solidFill>
                  </a:tcPr>
                </a:tc>
                <a:tc>
                  <a:txBody>
                    <a:bodyPr/>
                    <a:lstStyle/>
                    <a:p>
                      <a:r>
                        <a:rPr lang="en-US" sz="1400" b="1" err="1">
                          <a:latin typeface="Ubuntu" panose="020B0504030602030204" pitchFamily="34" charset="0"/>
                        </a:rPr>
                        <a:t>SpruceFiber</a:t>
                      </a:r>
                      <a:r>
                        <a:rPr lang="en-US" sz="1400" b="1">
                          <a:latin typeface="Ubuntu" panose="020B0504030602030204" pitchFamily="34" charset="0"/>
                        </a:rPr>
                        <a:t>™</a:t>
                      </a:r>
                    </a:p>
                    <a:p>
                      <a:r>
                        <a:rPr lang="en-US" sz="1400" b="0">
                          <a:latin typeface="Ubuntu" panose="020B0504030602030204" pitchFamily="34" charset="0"/>
                        </a:rPr>
                        <a:t>Pure, Ground</a:t>
                      </a:r>
                    </a:p>
                  </a:txBody>
                  <a:tcPr>
                    <a:lnL>
                      <a:noFill/>
                    </a:lnL>
                    <a:lnR>
                      <a:noFill/>
                    </a:lnR>
                    <a:lnT w="25400" cmpd="sng">
                      <a:noFill/>
                    </a:lnT>
                    <a:lnB w="25400" cmpd="sng">
                      <a:noFill/>
                    </a:lnB>
                    <a:lnTlToBr w="12700" cmpd="sng">
                      <a:noFill/>
                      <a:prstDash val="solid"/>
                    </a:lnTlToBr>
                    <a:lnBlToTr w="12700" cmpd="sng">
                      <a:noFill/>
                      <a:prstDash val="solid"/>
                    </a:lnBlToTr>
                    <a:solidFill>
                      <a:schemeClr val="tx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err="1">
                          <a:latin typeface="Ubuntu" panose="020B0504030602030204" pitchFamily="34" charset="0"/>
                        </a:rPr>
                        <a:t>SpruceGlue</a:t>
                      </a:r>
                      <a:r>
                        <a:rPr lang="en-US" sz="1400" b="1" dirty="0">
                          <a:latin typeface="Ubuntu" panose="020B0504030602030204" pitchFamily="34" charset="0"/>
                        </a:rPr>
                        <a:t>™</a:t>
                      </a:r>
                    </a:p>
                    <a:p>
                      <a:r>
                        <a:rPr lang="en-US" sz="1400" b="0" dirty="0">
                          <a:latin typeface="Ubuntu" panose="020B0504030602030204" pitchFamily="34" charset="0"/>
                        </a:rPr>
                        <a:t>Crude</a:t>
                      </a:r>
                    </a:p>
                  </a:txBody>
                  <a:tcPr>
                    <a:lnL>
                      <a:noFill/>
                    </a:lnL>
                    <a:lnR>
                      <a:noFill/>
                    </a:lnR>
                    <a:lnT w="25400" cmpd="sng">
                      <a:noFill/>
                    </a:lnT>
                    <a:lnB w="25400" cmpd="sng">
                      <a:noFill/>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301193187"/>
                  </a:ext>
                </a:extLst>
              </a:tr>
              <a:tr h="252000">
                <a:tc>
                  <a:txBody>
                    <a:bodyPr/>
                    <a:lstStyle/>
                    <a:p>
                      <a:r>
                        <a:rPr lang="en-US" sz="1200" b="1" dirty="0">
                          <a:solidFill>
                            <a:schemeClr val="tx2"/>
                          </a:solidFill>
                          <a:latin typeface="Ubuntu" panose="020B0504030602030204" pitchFamily="34" charset="0"/>
                        </a:rPr>
                        <a:t>Description</a:t>
                      </a:r>
                      <a:endParaRPr lang="en-FI" sz="1200" b="1" dirty="0">
                        <a:solidFill>
                          <a:schemeClr val="tx2"/>
                        </a:solidFill>
                        <a:latin typeface="Ubuntu" panose="020B0504030602030204" pitchFamily="34" charset="0"/>
                      </a:endParaRPr>
                    </a:p>
                  </a:txBody>
                  <a:tcPr>
                    <a:lnL>
                      <a:noFill/>
                    </a:lnL>
                    <a:lnR>
                      <a:noFill/>
                    </a:lnR>
                    <a:lnT w="25400" cmpd="sng">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chemeClr val="tx2"/>
                          </a:solidFill>
                          <a:latin typeface="Ubuntu" panose="020B0504030602030204" pitchFamily="34" charset="0"/>
                        </a:rPr>
                        <a:t>Polysaccharide, rich in </a:t>
                      </a:r>
                      <a:r>
                        <a:rPr lang="en-US" sz="1200" err="1">
                          <a:solidFill>
                            <a:schemeClr val="tx2"/>
                          </a:solidFill>
                          <a:latin typeface="Ubuntu" panose="020B0504030602030204" pitchFamily="34" charset="0"/>
                        </a:rPr>
                        <a:t>galactoglucomannan</a:t>
                      </a:r>
                      <a:r>
                        <a:rPr lang="en-US" sz="1200">
                          <a:solidFill>
                            <a:schemeClr val="tx2"/>
                          </a:solidFill>
                          <a:latin typeface="Ubuntu" panose="020B0504030602030204" pitchFamily="34" charset="0"/>
                        </a:rPr>
                        <a:t> (GGM)  </a:t>
                      </a:r>
                    </a:p>
                  </a:txBody>
                  <a:tcPr>
                    <a:lnL>
                      <a:noFill/>
                    </a:lnL>
                    <a:lnR w="6350" cap="flat" cmpd="sng" algn="ctr">
                      <a:noFill/>
                      <a:prstDash val="lgDash"/>
                      <a:round/>
                      <a:headEnd type="none" w="med" len="med"/>
                      <a:tailEnd type="none" w="med" len="med"/>
                    </a:lnR>
                    <a:lnT w="25400" cmpd="sng">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chemeClr val="tx2"/>
                          </a:solidFill>
                          <a:effectLst/>
                          <a:uLnTx/>
                          <a:uFillTx/>
                          <a:latin typeface="Ubuntu" panose="020B0504030602030204" pitchFamily="34" charset="0"/>
                          <a:ea typeface="+mn-ea"/>
                          <a:cs typeface="+mn-cs"/>
                        </a:rPr>
                        <a:t>Lignin oligomers</a:t>
                      </a:r>
                    </a:p>
                  </a:txBody>
                  <a:tcPr>
                    <a:lnL w="6350" cap="flat" cmpd="sng" algn="ctr">
                      <a:noFill/>
                      <a:prstDash val="lgDash"/>
                      <a:round/>
                      <a:headEnd type="none" w="med" len="med"/>
                      <a:tailEnd type="none" w="med" len="med"/>
                    </a:lnL>
                    <a:lnR w="6350" cap="flat" cmpd="sng" algn="ctr">
                      <a:noFill/>
                      <a:prstDash val="lgDash"/>
                      <a:round/>
                      <a:headEnd type="none" w="med" len="med"/>
                      <a:tailEnd type="none" w="med" len="med"/>
                    </a:lnR>
                    <a:lnT w="25400" cmpd="sng">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chemeClr val="tx2"/>
                          </a:solidFill>
                          <a:latin typeface="Ubuntu" panose="020B0504030602030204" pitchFamily="34" charset="0"/>
                        </a:rPr>
                        <a:t>Thermally treated fiber</a:t>
                      </a:r>
                    </a:p>
                  </a:txBody>
                  <a:tcPr>
                    <a:lnL w="6350" cap="flat" cmpd="sng" algn="ctr">
                      <a:noFill/>
                      <a:prstDash val="lgDash"/>
                      <a:round/>
                      <a:headEnd type="none" w="med" len="med"/>
                      <a:tailEnd type="none" w="med" len="med"/>
                    </a:lnL>
                    <a:lnR>
                      <a:noFill/>
                    </a:lnR>
                    <a:lnT w="25400" cmpd="sng">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chemeClr val="tx2"/>
                          </a:solidFill>
                          <a:latin typeface="Ubuntu" panose="020B0504030602030204" pitchFamily="34" charset="0"/>
                        </a:rPr>
                        <a:t>Phenolics and oligosaccharides</a:t>
                      </a:r>
                    </a:p>
                  </a:txBody>
                  <a:tcPr>
                    <a:lnL w="6350" cap="flat" cmpd="sng" algn="ctr">
                      <a:noFill/>
                      <a:prstDash val="lgDash"/>
                      <a:round/>
                      <a:headEnd type="none" w="med" len="med"/>
                      <a:tailEnd type="none" w="med" len="med"/>
                    </a:lnL>
                    <a:lnR>
                      <a:noFill/>
                    </a:lnR>
                    <a:lnT w="25400" cmpd="sng">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579230546"/>
                  </a:ext>
                </a:extLst>
              </a:tr>
              <a:tr h="217386">
                <a:tc>
                  <a:txBody>
                    <a:bodyPr/>
                    <a:lstStyle/>
                    <a:p>
                      <a:r>
                        <a:rPr lang="en-US" sz="1200" b="1" dirty="0">
                          <a:solidFill>
                            <a:schemeClr val="tx2"/>
                          </a:solidFill>
                          <a:latin typeface="Ubuntu" panose="020B0504030602030204" pitchFamily="34" charset="0"/>
                        </a:rPr>
                        <a:t>Functionalities</a:t>
                      </a:r>
                      <a:endParaRPr lang="en-FI" sz="1200" b="1" dirty="0">
                        <a:solidFill>
                          <a:schemeClr val="tx2"/>
                        </a:solidFill>
                        <a:latin typeface="Ubuntu" panose="020B0504030602030204" pitchFamily="34" charset="0"/>
                      </a:endParaRPr>
                    </a:p>
                  </a:txBody>
                  <a:tcP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chemeClr val="tx2"/>
                          </a:solidFill>
                          <a:latin typeface="Ubuntu" panose="020B0504030602030204" pitchFamily="34" charset="0"/>
                        </a:rPr>
                        <a:t>Water soluble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chemeClr val="tx2"/>
                          </a:solidFill>
                          <a:latin typeface="Ubuntu" panose="020B0504030602030204" pitchFamily="34" charset="0"/>
                        </a:rPr>
                        <a:t>Grease barrier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chemeClr val="tx2"/>
                          </a:solidFill>
                          <a:latin typeface="Ubuntu" panose="020B0504030602030204" pitchFamily="34" charset="0"/>
                        </a:rPr>
                        <a:t>Viscosity reducer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chemeClr val="tx2"/>
                          </a:solidFill>
                          <a:latin typeface="Ubuntu" panose="020B0504030602030204" pitchFamily="34" charset="0"/>
                        </a:rPr>
                        <a:t>Film forming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chemeClr val="tx2"/>
                          </a:solidFill>
                          <a:latin typeface="Ubuntu" panose="020B0504030602030204" pitchFamily="34" charset="0"/>
                        </a:rPr>
                        <a:t>SPF boosting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chemeClr val="tx2"/>
                          </a:solidFill>
                          <a:latin typeface="Ubuntu" panose="020B0504030602030204" pitchFamily="34" charset="0"/>
                        </a:rPr>
                        <a:t>Surface activity modifying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chemeClr val="tx2"/>
                          </a:solidFill>
                          <a:latin typeface="Ubuntu" panose="020B0504030602030204" pitchFamily="34" charset="0"/>
                        </a:rPr>
                        <a:t>Chemically modifiable</a:t>
                      </a:r>
                    </a:p>
                  </a:txBody>
                  <a:tcPr>
                    <a:lnL>
                      <a:noFill/>
                    </a:lnL>
                    <a:lnR w="6350" cap="flat" cmpd="sng" algn="ctr">
                      <a:noFill/>
                      <a:prstDash val="lgDash"/>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chemeClr val="tx2"/>
                          </a:solidFill>
                          <a:effectLst/>
                          <a:uLnTx/>
                          <a:uFillTx/>
                          <a:latin typeface="Ubuntu" panose="020B0504030602030204" pitchFamily="34" charset="0"/>
                          <a:ea typeface="+mn-ea"/>
                          <a:cs typeface="+mn-cs"/>
                        </a:rPr>
                        <a:t>Antioxidant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chemeClr val="tx2"/>
                          </a:solidFill>
                          <a:effectLst/>
                          <a:uLnTx/>
                          <a:uFillTx/>
                          <a:latin typeface="Ubuntu" panose="020B0504030602030204" pitchFamily="34" charset="0"/>
                          <a:ea typeface="+mn-ea"/>
                          <a:cs typeface="+mn-cs"/>
                        </a:rPr>
                        <a:t>UV-absorbent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chemeClr val="tx2"/>
                          </a:solidFill>
                          <a:effectLst/>
                          <a:uLnTx/>
                          <a:uFillTx/>
                          <a:latin typeface="Ubuntu" panose="020B0504030602030204" pitchFamily="34" charset="0"/>
                          <a:ea typeface="+mn-ea"/>
                          <a:cs typeface="+mn-cs"/>
                        </a:rPr>
                        <a:t>Good </a:t>
                      </a:r>
                      <a:r>
                        <a:rPr kumimoji="0" lang="en-US" sz="1200" b="0" i="0" u="none" strike="noStrike" kern="1200" cap="none" spc="0" normalizeH="0" baseline="0" noProof="0" err="1">
                          <a:ln>
                            <a:noFill/>
                          </a:ln>
                          <a:solidFill>
                            <a:schemeClr val="tx2"/>
                          </a:solidFill>
                          <a:effectLst/>
                          <a:uLnTx/>
                          <a:uFillTx/>
                          <a:latin typeface="Ubuntu" panose="020B0504030602030204" pitchFamily="34" charset="0"/>
                          <a:ea typeface="+mn-ea"/>
                          <a:cs typeface="+mn-cs"/>
                        </a:rPr>
                        <a:t>organoleptics</a:t>
                      </a:r>
                      <a:endParaRPr kumimoji="0" lang="en-US" sz="1200" b="0" i="0" u="none" strike="noStrike" kern="1200" cap="none" spc="0" normalizeH="0" baseline="0" noProof="0">
                        <a:ln>
                          <a:noFill/>
                        </a:ln>
                        <a:solidFill>
                          <a:schemeClr val="tx2"/>
                        </a:solidFill>
                        <a:effectLst/>
                        <a:uLnTx/>
                        <a:uFillTx/>
                        <a:latin typeface="Ubuntu" panose="020B0504030602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chemeClr val="tx2"/>
                          </a:solidFill>
                          <a:effectLst/>
                          <a:uLnTx/>
                          <a:uFillTx/>
                          <a:latin typeface="Ubuntu" panose="020B0504030602030204" pitchFamily="34" charset="0"/>
                          <a:ea typeface="+mn-ea"/>
                          <a:cs typeface="+mn-cs"/>
                        </a:rPr>
                        <a:t>No sulfur or soda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chemeClr val="tx2"/>
                          </a:solidFill>
                          <a:effectLst/>
                          <a:uLnTx/>
                          <a:uFillTx/>
                          <a:latin typeface="Ubuntu" panose="020B0504030602030204" pitchFamily="34" charset="0"/>
                          <a:ea typeface="+mn-ea"/>
                          <a:cs typeface="+mn-cs"/>
                        </a:rPr>
                        <a:t>Low ash</a:t>
                      </a:r>
                    </a:p>
                  </a:txBody>
                  <a:tcPr>
                    <a:lnL w="6350" cap="flat" cmpd="sng" algn="ctr">
                      <a:noFill/>
                      <a:prstDash val="lgDash"/>
                      <a:round/>
                      <a:headEnd type="none" w="med" len="med"/>
                      <a:tailEnd type="none" w="med" len="med"/>
                    </a:lnL>
                    <a:lnR w="6350" cap="flat" cmpd="sng" algn="ctr">
                      <a:noFill/>
                      <a:prstDash val="lgDash"/>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chemeClr val="tx2"/>
                          </a:solidFill>
                          <a:latin typeface="Ubuntu" panose="020B0504030602030204" pitchFamily="34" charset="0"/>
                        </a:rPr>
                        <a:t>Larger surface area m2/g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chemeClr val="tx2"/>
                          </a:solidFill>
                          <a:latin typeface="Ubuntu" panose="020B0504030602030204" pitchFamily="34" charset="0"/>
                        </a:rPr>
                        <a:t>Absorbing capabilities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chemeClr val="tx2"/>
                          </a:solidFill>
                          <a:latin typeface="Ubuntu" panose="020B0504030602030204" pitchFamily="34" charset="0"/>
                        </a:rPr>
                        <a:t>Less temperature degradation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chemeClr val="tx2"/>
                          </a:solidFill>
                          <a:latin typeface="Ubuntu" panose="020B0504030602030204" pitchFamily="34" charset="0"/>
                        </a:rPr>
                        <a:t>Reduced ash, extractives ,VOC’s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chemeClr val="tx2"/>
                          </a:solidFill>
                          <a:latin typeface="Ubuntu" panose="020B0504030602030204" pitchFamily="34" charset="0"/>
                        </a:rPr>
                        <a:t>Hygienic, thermally sanitized</a:t>
                      </a:r>
                    </a:p>
                  </a:txBody>
                  <a:tcPr>
                    <a:lnL w="6350" cap="flat" cmpd="sng" algn="ctr">
                      <a:noFill/>
                      <a:prstDash val="lgDash"/>
                      <a:round/>
                      <a:headEnd type="none" w="med" len="med"/>
                      <a:tailEnd type="none" w="med" len="med"/>
                    </a:lnL>
                    <a:lnR w="6350" cap="flat" cmpd="sng" algn="ctr">
                      <a:noFill/>
                      <a:prstDash val="lgDash"/>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chemeClr val="tx2"/>
                          </a:solidFill>
                          <a:latin typeface="Ubuntu" panose="020B0504030602030204" pitchFamily="34" charset="0"/>
                        </a:rPr>
                        <a:t>Mostly water soluble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chemeClr val="tx2"/>
                          </a:solidFill>
                          <a:latin typeface="Ubuntu" panose="020B0504030602030204" pitchFamily="34" charset="0"/>
                        </a:rPr>
                        <a:t>Hygroscopic</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chemeClr val="tx2"/>
                          </a:solidFill>
                          <a:latin typeface="Ubuntu" panose="020B0504030602030204" pitchFamily="34" charset="0"/>
                        </a:rPr>
                        <a:t>Anti-oxidant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chemeClr val="tx2"/>
                          </a:solidFill>
                          <a:latin typeface="Ubuntu" panose="020B0504030602030204" pitchFamily="34" charset="0"/>
                        </a:rPr>
                        <a:t>Gluey</a:t>
                      </a:r>
                    </a:p>
                  </a:txBody>
                  <a:tcPr>
                    <a:lnL w="6350" cap="flat" cmpd="sng" algn="ctr">
                      <a:noFill/>
                      <a:prstDash val="lgDash"/>
                      <a:round/>
                      <a:headEnd type="none" w="med" len="med"/>
                      <a:tailEnd type="none" w="med" len="med"/>
                    </a:lnL>
                    <a:lnR w="6350" cap="flat" cmpd="sng" algn="ctr">
                      <a:noFill/>
                      <a:prstDash val="lgDash"/>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340877677"/>
                  </a:ext>
                </a:extLst>
              </a:tr>
              <a:tr h="252000">
                <a:tc>
                  <a:txBody>
                    <a:bodyPr/>
                    <a:lstStyle/>
                    <a:p>
                      <a:r>
                        <a:rPr lang="fi-FI" sz="1200" b="1" dirty="0" err="1">
                          <a:solidFill>
                            <a:schemeClr val="tx2"/>
                          </a:solidFill>
                          <a:latin typeface="Ubuntu" panose="020B0504030602030204" pitchFamily="34" charset="0"/>
                        </a:rPr>
                        <a:t>Molecular</a:t>
                      </a:r>
                      <a:r>
                        <a:rPr lang="fi-FI" sz="1200" b="1" dirty="0">
                          <a:solidFill>
                            <a:schemeClr val="tx2"/>
                          </a:solidFill>
                          <a:latin typeface="Ubuntu" panose="020B0504030602030204" pitchFamily="34" charset="0"/>
                        </a:rPr>
                        <a:t> </a:t>
                      </a:r>
                      <a:r>
                        <a:rPr lang="fi-FI" sz="1200" b="1" dirty="0" err="1">
                          <a:solidFill>
                            <a:schemeClr val="tx2"/>
                          </a:solidFill>
                          <a:latin typeface="Ubuntu" panose="020B0504030602030204" pitchFamily="34" charset="0"/>
                        </a:rPr>
                        <a:t>mass</a:t>
                      </a:r>
                      <a:endParaRPr lang="fi-FI" sz="1200" b="1" dirty="0">
                        <a:solidFill>
                          <a:schemeClr val="tx2"/>
                        </a:solidFill>
                        <a:latin typeface="Ubuntu" panose="020B0504030602030204" pitchFamily="34" charset="0"/>
                      </a:endParaRPr>
                    </a:p>
                    <a:p>
                      <a:endParaRPr lang="en-FI" sz="1200" b="1" dirty="0">
                        <a:solidFill>
                          <a:schemeClr val="tx2"/>
                        </a:solidFill>
                        <a:latin typeface="Ubuntu" panose="020B0504030602030204" pitchFamily="34" charset="0"/>
                      </a:endParaRPr>
                    </a:p>
                  </a:txBody>
                  <a:tcP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u="none" strike="noStrike" kern="1200" cap="none" spc="0" normalizeH="0" baseline="0" noProof="0" dirty="0">
                          <a:ln>
                            <a:noFill/>
                          </a:ln>
                          <a:solidFill>
                            <a:schemeClr val="tx2"/>
                          </a:solidFill>
                          <a:effectLst/>
                          <a:uLnTx/>
                          <a:uFillTx/>
                          <a:latin typeface="Ubuntu" panose="020B0504030602030204" pitchFamily="34" charset="0"/>
                        </a:rPr>
                        <a:t>8 000 g/mol Mw</a:t>
                      </a:r>
                    </a:p>
                  </a:txBody>
                  <a:tcPr>
                    <a:lnL>
                      <a:noFill/>
                    </a:lnL>
                    <a:lnR w="6350" cap="flat" cmpd="sng" algn="ctr">
                      <a:noFill/>
                      <a:prstDash val="lgDash"/>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u="none" strike="noStrike" kern="1200" cap="none" spc="0" normalizeH="0" baseline="0" noProof="0" dirty="0">
                          <a:ln>
                            <a:noFill/>
                          </a:ln>
                          <a:solidFill>
                            <a:schemeClr val="tx2"/>
                          </a:solidFill>
                          <a:effectLst/>
                          <a:uLnTx/>
                          <a:uFillTx/>
                          <a:latin typeface="Ubuntu" panose="020B0504030602030204" pitchFamily="34" charset="0"/>
                        </a:rPr>
                        <a:t>&lt;5 000 g/mol Mw</a:t>
                      </a:r>
                    </a:p>
                  </a:txBody>
                  <a:tcPr>
                    <a:lnL w="6350" cap="flat" cmpd="sng" algn="ctr">
                      <a:noFill/>
                      <a:prstDash val="lgDash"/>
                      <a:round/>
                      <a:headEnd type="none" w="med" len="med"/>
                      <a:tailEnd type="none" w="med" len="med"/>
                    </a:lnL>
                    <a:lnR w="6350" cap="flat" cmpd="sng" algn="ctr">
                      <a:noFill/>
                      <a:prstDash val="lgDash"/>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u="none" strike="noStrike" kern="1200" cap="none" spc="0" normalizeH="0" baseline="0" noProof="0">
                          <a:ln>
                            <a:noFill/>
                          </a:ln>
                          <a:solidFill>
                            <a:schemeClr val="tx2"/>
                          </a:solidFill>
                          <a:effectLst/>
                          <a:uLnTx/>
                          <a:uFillTx/>
                          <a:latin typeface="Ubuntu" panose="020B0504030602030204" pitchFamily="34" charset="0"/>
                        </a:rPr>
                        <a:t>Solid particles</a:t>
                      </a:r>
                    </a:p>
                  </a:txBody>
                  <a:tcPr>
                    <a:lnL w="6350" cap="flat" cmpd="sng" algn="ctr">
                      <a:noFill/>
                      <a:prstDash val="lgDash"/>
                      <a:round/>
                      <a:headEnd type="none" w="med" len="med"/>
                      <a:tailEnd type="none" w="med" len="med"/>
                    </a:lnL>
                    <a:lnR w="6350" cap="flat" cmpd="sng" algn="ctr">
                      <a:noFill/>
                      <a:prstDash val="lgDash"/>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u="none" strike="noStrike" kern="1200" cap="none" spc="0" normalizeH="0" baseline="0" noProof="0" dirty="0">
                          <a:ln>
                            <a:noFill/>
                          </a:ln>
                          <a:solidFill>
                            <a:schemeClr val="tx2"/>
                          </a:solidFill>
                          <a:effectLst/>
                          <a:uLnTx/>
                          <a:uFillTx/>
                          <a:latin typeface="Ubuntu" panose="020B0504030602030204" pitchFamily="34" charset="0"/>
                        </a:rPr>
                        <a:t>&lt;2 000 g/mol Mw</a:t>
                      </a:r>
                    </a:p>
                  </a:txBody>
                  <a:tcPr>
                    <a:lnL w="6350" cap="flat" cmpd="sng" algn="ctr">
                      <a:noFill/>
                      <a:prstDash val="lgDash"/>
                      <a:round/>
                      <a:headEnd type="none" w="med" len="med"/>
                      <a:tailEnd type="none" w="med" len="med"/>
                    </a:lnL>
                    <a:lnR w="6350" cap="flat" cmpd="sng" algn="ctr">
                      <a:noFill/>
                      <a:prstDash val="lgDash"/>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863217217"/>
                  </a:ext>
                </a:extLst>
              </a:tr>
              <a:tr h="252000">
                <a:tc>
                  <a:txBody>
                    <a:bodyPr/>
                    <a:lstStyle/>
                    <a:p>
                      <a:r>
                        <a:rPr lang="en-US" sz="1200" b="1" dirty="0">
                          <a:solidFill>
                            <a:schemeClr val="tx2"/>
                          </a:solidFill>
                          <a:latin typeface="Ubuntu" panose="020B0504030602030204" pitchFamily="34" charset="0"/>
                        </a:rPr>
                        <a:t>Lignin content</a:t>
                      </a:r>
                    </a:p>
                    <a:p>
                      <a:endParaRPr lang="en-FI" sz="1200" b="1" dirty="0">
                        <a:solidFill>
                          <a:schemeClr val="tx2"/>
                        </a:solidFill>
                        <a:latin typeface="Ubuntu" panose="020B0504030602030204" pitchFamily="34" charset="0"/>
                      </a:endParaRPr>
                    </a:p>
                  </a:txBody>
                  <a:tcP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chemeClr val="tx2"/>
                          </a:solidFill>
                          <a:latin typeface="Ubuntu" panose="020B0504030602030204" pitchFamily="34" charset="0"/>
                        </a:rPr>
                        <a:t>Grades 5% to &lt;20%-w</a:t>
                      </a:r>
                    </a:p>
                  </a:txBody>
                  <a:tcPr>
                    <a:lnL>
                      <a:noFill/>
                    </a:lnL>
                    <a:lnR w="6350" cap="flat" cmpd="sng" algn="ctr">
                      <a:noFill/>
                      <a:prstDash val="lgDash"/>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chemeClr val="tx2"/>
                          </a:solidFill>
                          <a:effectLst/>
                          <a:uLnTx/>
                          <a:uFillTx/>
                          <a:latin typeface="Ubuntu" panose="020B0504030602030204" pitchFamily="34" charset="0"/>
                          <a:ea typeface="+mn-ea"/>
                          <a:cs typeface="+mn-cs"/>
                        </a:rPr>
                        <a:t>&gt;85%-w</a:t>
                      </a:r>
                    </a:p>
                  </a:txBody>
                  <a:tcPr>
                    <a:lnL w="6350" cap="flat" cmpd="sng" algn="ctr">
                      <a:noFill/>
                      <a:prstDash val="lgDash"/>
                      <a:round/>
                      <a:headEnd type="none" w="med" len="med"/>
                      <a:tailEnd type="none" w="med" len="med"/>
                    </a:lnL>
                    <a:lnR w="6350" cap="flat" cmpd="sng" algn="ctr">
                      <a:noFill/>
                      <a:prstDash val="lgDash"/>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chemeClr val="tx2"/>
                          </a:solidFill>
                          <a:latin typeface="Ubuntu" panose="020B0504030602030204" pitchFamily="34" charset="0"/>
                        </a:rPr>
                        <a:t>&gt;30%-w</a:t>
                      </a:r>
                    </a:p>
                  </a:txBody>
                  <a:tcPr>
                    <a:lnL w="6350" cap="flat" cmpd="sng" algn="ctr">
                      <a:noFill/>
                      <a:prstDash val="lgDash"/>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chemeClr val="tx2"/>
                          </a:solidFill>
                          <a:latin typeface="Ubuntu" panose="020B0504030602030204" pitchFamily="34" charset="0"/>
                        </a:rPr>
                        <a:t>&gt;30 %-w</a:t>
                      </a:r>
                    </a:p>
                  </a:txBody>
                  <a:tcPr>
                    <a:lnL w="6350" cap="flat" cmpd="sng" algn="ctr">
                      <a:noFill/>
                      <a:prstDash val="lgDash"/>
                      <a:round/>
                      <a:headEnd type="none" w="med" len="med"/>
                      <a:tailEnd type="none" w="med" len="med"/>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793953781"/>
                  </a:ext>
                </a:extLst>
              </a:tr>
              <a:tr h="252000">
                <a:tc>
                  <a:txBody>
                    <a:bodyPr/>
                    <a:lstStyle/>
                    <a:p>
                      <a:r>
                        <a:rPr lang="fi-FI" sz="1200" b="1" dirty="0" err="1">
                          <a:solidFill>
                            <a:schemeClr val="tx2"/>
                          </a:solidFill>
                          <a:latin typeface="Ubuntu" panose="020B0504030602030204" pitchFamily="34" charset="0"/>
                        </a:rPr>
                        <a:t>Formats</a:t>
                      </a:r>
                      <a:endParaRPr lang="en-FI" sz="1200" b="1" dirty="0">
                        <a:solidFill>
                          <a:schemeClr val="tx2"/>
                        </a:solidFill>
                        <a:latin typeface="Ubuntu" panose="020B0504030602030204" pitchFamily="34" charset="0"/>
                      </a:endParaRPr>
                    </a:p>
                  </a:txBody>
                  <a:tcPr>
                    <a:lnL>
                      <a:noFill/>
                    </a:lnL>
                    <a:lnR>
                      <a:noFill/>
                    </a:lnR>
                    <a:lnT>
                      <a:noFill/>
                    </a:lnT>
                    <a:lnB w="254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2"/>
                          </a:solidFill>
                          <a:latin typeface="Ubuntu" panose="020B0504030602030204" pitchFamily="34" charset="0"/>
                        </a:rPr>
                        <a:t>Concentrated ~50% in water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2"/>
                          </a:solidFill>
                          <a:latin typeface="Ubuntu" panose="020B0504030602030204" pitchFamily="34" charset="0"/>
                        </a:rPr>
                        <a:t>Powdered</a:t>
                      </a:r>
                    </a:p>
                  </a:txBody>
                  <a:tcPr>
                    <a:lnL>
                      <a:noFill/>
                    </a:lnL>
                    <a:lnR w="6350" cap="flat" cmpd="sng" algn="ctr">
                      <a:noFill/>
                      <a:prstDash val="lgDash"/>
                      <a:round/>
                      <a:headEnd type="none" w="med" len="med"/>
                      <a:tailEnd type="none" w="med" len="med"/>
                    </a:lnR>
                    <a:lnT>
                      <a:noFill/>
                    </a:lnT>
                    <a:lnB w="254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tx2"/>
                          </a:solidFill>
                          <a:effectLst/>
                          <a:uLnTx/>
                          <a:uFillTx/>
                          <a:latin typeface="Ubuntu" panose="020B0504030602030204" pitchFamily="34" charset="0"/>
                          <a:ea typeface="+mn-ea"/>
                          <a:cs typeface="+mn-cs"/>
                        </a:rPr>
                        <a:t>Crude (wet)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tx2"/>
                          </a:solidFill>
                          <a:effectLst/>
                          <a:uLnTx/>
                          <a:uFillTx/>
                          <a:latin typeface="Ubuntu" panose="020B0504030602030204" pitchFamily="34" charset="0"/>
                          <a:ea typeface="+mn-ea"/>
                          <a:cs typeface="+mn-cs"/>
                        </a:rPr>
                        <a:t>Ground (dry)</a:t>
                      </a:r>
                    </a:p>
                  </a:txBody>
                  <a:tcPr>
                    <a:lnL w="6350" cap="flat" cmpd="sng" algn="ctr">
                      <a:noFill/>
                      <a:prstDash val="lgDash"/>
                      <a:round/>
                      <a:headEnd type="none" w="med" len="med"/>
                      <a:tailEnd type="none" w="med" len="med"/>
                    </a:lnL>
                    <a:lnR w="6350" cap="flat" cmpd="sng" algn="ctr">
                      <a:noFill/>
                      <a:prstDash val="lgDash"/>
                      <a:round/>
                      <a:headEnd type="none" w="med" len="med"/>
                      <a:tailEnd type="none" w="med" len="med"/>
                    </a:lnR>
                    <a:lnT>
                      <a:noFill/>
                    </a:lnT>
                    <a:lnB w="254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2"/>
                          </a:solidFill>
                          <a:latin typeface="Ubuntu" panose="020B0504030602030204" pitchFamily="34" charset="0"/>
                        </a:rPr>
                        <a:t>Particles (classified sizes)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2"/>
                          </a:solidFill>
                          <a:latin typeface="Ubuntu" panose="020B0504030602030204" pitchFamily="34" charset="0"/>
                        </a:rPr>
                        <a:t>Ground (dry)</a:t>
                      </a:r>
                    </a:p>
                  </a:txBody>
                  <a:tcPr>
                    <a:lnL w="6350" cap="flat" cmpd="sng" algn="ctr">
                      <a:noFill/>
                      <a:prstDash val="lgDash"/>
                      <a:round/>
                      <a:headEnd type="none" w="med" len="med"/>
                      <a:tailEnd type="none" w="med" len="med"/>
                    </a:lnL>
                    <a:lnR>
                      <a:noFill/>
                    </a:lnR>
                    <a:lnT>
                      <a:noFill/>
                    </a:lnT>
                    <a:lnB w="254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2"/>
                          </a:solidFill>
                          <a:latin typeface="Ubuntu" panose="020B0504030602030204" pitchFamily="34" charset="0"/>
                        </a:rPr>
                        <a:t>Concentrate in water</a:t>
                      </a:r>
                    </a:p>
                  </a:txBody>
                  <a:tcPr>
                    <a:lnL w="6350" cap="flat" cmpd="sng" algn="ctr">
                      <a:noFill/>
                      <a:prstDash val="lgDash"/>
                      <a:round/>
                      <a:headEnd type="none" w="med" len="med"/>
                      <a:tailEnd type="none" w="med" len="med"/>
                    </a:lnL>
                    <a:lnR>
                      <a:noFill/>
                    </a:lnR>
                    <a:lnT>
                      <a:noFill/>
                    </a:lnT>
                    <a:lnB w="25400" cmpd="sng">
                      <a:noFill/>
                    </a:lnB>
                    <a:lnTlToBr w="12700" cmpd="sng">
                      <a:noFill/>
                      <a:prstDash val="solid"/>
                    </a:lnTlToBr>
                    <a:lnBlToTr w="12700" cmpd="sng">
                      <a:noFill/>
                      <a:prstDash val="solid"/>
                    </a:lnBlToTr>
                  </a:tcPr>
                </a:tc>
                <a:extLst>
                  <a:ext uri="{0D108BD9-81ED-4DB2-BD59-A6C34878D82A}">
                    <a16:rowId xmlns:a16="http://schemas.microsoft.com/office/drawing/2014/main" val="799541359"/>
                  </a:ext>
                </a:extLst>
              </a:tr>
            </a:tbl>
          </a:graphicData>
        </a:graphic>
      </p:graphicFrame>
      <p:pic>
        <p:nvPicPr>
          <p:cNvPr id="17" name="Picture 16">
            <a:extLst>
              <a:ext uri="{FF2B5EF4-FFF2-40B4-BE49-F238E27FC236}">
                <a16:creationId xmlns:a16="http://schemas.microsoft.com/office/drawing/2014/main" id="{33C83F17-A533-7107-252C-8AD87DB1A831}"/>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4711514" y="1416677"/>
            <a:ext cx="1488850" cy="727456"/>
          </a:xfrm>
          <a:prstGeom prst="rect">
            <a:avLst/>
          </a:prstGeom>
        </p:spPr>
      </p:pic>
      <p:pic>
        <p:nvPicPr>
          <p:cNvPr id="19" name="Picture 18">
            <a:extLst>
              <a:ext uri="{FF2B5EF4-FFF2-40B4-BE49-F238E27FC236}">
                <a16:creationId xmlns:a16="http://schemas.microsoft.com/office/drawing/2014/main" id="{278C9E32-62E7-9574-6D32-133E1A76C810}"/>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2318139" y="1416677"/>
            <a:ext cx="1471732" cy="727456"/>
          </a:xfrm>
          <a:prstGeom prst="rect">
            <a:avLst/>
          </a:prstGeom>
        </p:spPr>
      </p:pic>
      <p:pic>
        <p:nvPicPr>
          <p:cNvPr id="21" name="Picture 20">
            <a:extLst>
              <a:ext uri="{FF2B5EF4-FFF2-40B4-BE49-F238E27FC236}">
                <a16:creationId xmlns:a16="http://schemas.microsoft.com/office/drawing/2014/main" id="{FC0B1DC9-1129-437A-1A7F-FE135E5F2893}"/>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7049412" y="1416677"/>
            <a:ext cx="1493320" cy="727456"/>
          </a:xfrm>
          <a:prstGeom prst="rect">
            <a:avLst/>
          </a:prstGeom>
        </p:spPr>
      </p:pic>
      <p:pic>
        <p:nvPicPr>
          <p:cNvPr id="7" name="Picture 6" descr="A picture containing table, lamp&#10;&#10;Description automatically generated">
            <a:extLst>
              <a:ext uri="{FF2B5EF4-FFF2-40B4-BE49-F238E27FC236}">
                <a16:creationId xmlns:a16="http://schemas.microsoft.com/office/drawing/2014/main" id="{383ADCB2-D346-A0E0-4001-98D62591C440}"/>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9551830" y="1391310"/>
            <a:ext cx="1582168" cy="778191"/>
          </a:xfrm>
          <a:prstGeom prst="rect">
            <a:avLst/>
          </a:prstGeom>
        </p:spPr>
      </p:pic>
      <p:sp>
        <p:nvSpPr>
          <p:cNvPr id="3" name="TextBox 2">
            <a:extLst>
              <a:ext uri="{FF2B5EF4-FFF2-40B4-BE49-F238E27FC236}">
                <a16:creationId xmlns:a16="http://schemas.microsoft.com/office/drawing/2014/main" id="{E93635D1-6931-77F1-4F3C-E826417DDE20}"/>
              </a:ext>
            </a:extLst>
          </p:cNvPr>
          <p:cNvSpPr txBox="1"/>
          <p:nvPr/>
        </p:nvSpPr>
        <p:spPr>
          <a:xfrm>
            <a:off x="8618414" y="6004321"/>
            <a:ext cx="2948243" cy="307777"/>
          </a:xfrm>
          <a:prstGeom prst="rect">
            <a:avLst/>
          </a:prstGeom>
          <a:noFill/>
        </p:spPr>
        <p:txBody>
          <a:bodyPr wrap="none" rtlCol="0">
            <a:spAutoFit/>
          </a:bodyPr>
          <a:lstStyle/>
          <a:p>
            <a:pPr algn="l"/>
            <a:r>
              <a:rPr lang="fi-FI" sz="1400" b="1">
                <a:solidFill>
                  <a:schemeClr val="tx2"/>
                </a:solidFill>
                <a:latin typeface="Ubuntu" panose="020B0504030602030204" pitchFamily="34" charset="0"/>
                <a:cs typeface="Arial" panose="020B0604020202020204" pitchFamily="34" charset="0"/>
              </a:rPr>
              <a:t>+</a:t>
            </a:r>
            <a:r>
              <a:rPr lang="fi-FI" sz="1400" b="1" err="1">
                <a:solidFill>
                  <a:schemeClr val="tx2"/>
                </a:solidFill>
                <a:latin typeface="Ubuntu" panose="020B0504030602030204" pitchFamily="34" charset="0"/>
                <a:cs typeface="Arial" panose="020B0604020202020204" pitchFamily="34" charset="0"/>
              </a:rPr>
              <a:t>Tannin</a:t>
            </a:r>
            <a:r>
              <a:rPr lang="fi-FI" sz="1400" b="1">
                <a:solidFill>
                  <a:schemeClr val="tx2"/>
                </a:solidFill>
                <a:latin typeface="Ubuntu" panose="020B0504030602030204" pitchFamily="34" charset="0"/>
                <a:cs typeface="Arial" panose="020B0604020202020204" pitchFamily="34" charset="0"/>
              </a:rPr>
              <a:t> </a:t>
            </a:r>
            <a:r>
              <a:rPr lang="fi-FI" sz="1400" b="1" err="1">
                <a:solidFill>
                  <a:schemeClr val="tx2"/>
                </a:solidFill>
                <a:latin typeface="Ubuntu" panose="020B0504030602030204" pitchFamily="34" charset="0"/>
                <a:cs typeface="Arial" panose="020B0604020202020204" pitchFamily="34" charset="0"/>
              </a:rPr>
              <a:t>polyphenolic</a:t>
            </a:r>
            <a:r>
              <a:rPr lang="fi-FI" sz="1400" b="1">
                <a:solidFill>
                  <a:schemeClr val="tx2"/>
                </a:solidFill>
                <a:latin typeface="Ubuntu" panose="020B0504030602030204" pitchFamily="34" charset="0"/>
                <a:cs typeface="Arial" panose="020B0604020202020204" pitchFamily="34" charset="0"/>
              </a:rPr>
              <a:t> </a:t>
            </a:r>
            <a:r>
              <a:rPr lang="fi-FI" sz="1400" b="1" err="1">
                <a:solidFill>
                  <a:schemeClr val="tx2"/>
                </a:solidFill>
                <a:latin typeface="Ubuntu" panose="020B0504030602030204" pitchFamily="34" charset="0"/>
                <a:cs typeface="Arial" panose="020B0604020202020204" pitchFamily="34" charset="0"/>
              </a:rPr>
              <a:t>compound</a:t>
            </a:r>
            <a:endParaRPr lang="en-FI" sz="1400" b="1">
              <a:solidFill>
                <a:schemeClr val="tx2"/>
              </a:solidFill>
              <a:latin typeface="Ubuntu" panose="020B0504030602030204" pitchFamily="34" charset="0"/>
              <a:cs typeface="Arial" panose="020B0604020202020204" pitchFamily="34" charset="0"/>
            </a:endParaRPr>
          </a:p>
        </p:txBody>
      </p:sp>
      <p:sp>
        <p:nvSpPr>
          <p:cNvPr id="2" name="Footer Placeholder 1">
            <a:extLst>
              <a:ext uri="{FF2B5EF4-FFF2-40B4-BE49-F238E27FC236}">
                <a16:creationId xmlns:a16="http://schemas.microsoft.com/office/drawing/2014/main" id="{AAA0FC1B-BFAE-A63D-9E92-378A72444C4E}"/>
              </a:ext>
            </a:extLst>
          </p:cNvPr>
          <p:cNvSpPr>
            <a:spLocks noGrp="1"/>
          </p:cNvSpPr>
          <p:nvPr>
            <p:ph type="ftr" sz="quarter" idx="11"/>
          </p:nvPr>
        </p:nvSpPr>
        <p:spPr/>
        <p:txBody>
          <a:bodyPr/>
          <a:lstStyle/>
          <a:p>
            <a:pPr algn="ctr"/>
            <a:r>
              <a:rPr lang="en-US" dirty="0"/>
              <a:t>© Boreal Bioproducts 2024</a:t>
            </a:r>
            <a:endParaRPr lang="en-FI" dirty="0"/>
          </a:p>
        </p:txBody>
      </p:sp>
    </p:spTree>
    <p:extLst>
      <p:ext uri="{BB962C8B-B14F-4D97-AF65-F5344CB8AC3E}">
        <p14:creationId xmlns:p14="http://schemas.microsoft.com/office/powerpoint/2010/main" val="17571621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descr="A jar of makeup brushes and lipstick&#10;&#10;Description automatically generated">
            <a:extLst>
              <a:ext uri="{FF2B5EF4-FFF2-40B4-BE49-F238E27FC236}">
                <a16:creationId xmlns:a16="http://schemas.microsoft.com/office/drawing/2014/main" id="{70ED3462-3C35-A2B7-D7A3-9BFA76BD79AE}"/>
              </a:ext>
            </a:extLst>
          </p:cNvPr>
          <p:cNvPicPr>
            <a:picLocks noChangeAspect="1"/>
          </p:cNvPicPr>
          <p:nvPr/>
        </p:nvPicPr>
        <p:blipFill rotWithShape="1">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p:blipFill>
        <p:spPr>
          <a:xfrm>
            <a:off x="8108275" y="3901141"/>
            <a:ext cx="3492526" cy="2332906"/>
          </a:xfrm>
          <a:prstGeom prst="rect">
            <a:avLst/>
          </a:prstGeom>
          <a:ln w="12700">
            <a:solidFill>
              <a:schemeClr val="bg2"/>
            </a:solidFill>
          </a:ln>
        </p:spPr>
      </p:pic>
      <p:sp>
        <p:nvSpPr>
          <p:cNvPr id="2" name="Title 1">
            <a:extLst>
              <a:ext uri="{FF2B5EF4-FFF2-40B4-BE49-F238E27FC236}">
                <a16:creationId xmlns:a16="http://schemas.microsoft.com/office/drawing/2014/main" id="{A890C900-579C-3F8D-3C46-475EA1FBA042}"/>
              </a:ext>
            </a:extLst>
          </p:cNvPr>
          <p:cNvSpPr>
            <a:spLocks noGrp="1"/>
          </p:cNvSpPr>
          <p:nvPr>
            <p:ph type="title"/>
          </p:nvPr>
        </p:nvSpPr>
        <p:spPr>
          <a:xfrm>
            <a:off x="609600" y="0"/>
            <a:ext cx="11006666" cy="1379116"/>
          </a:xfrm>
        </p:spPr>
        <p:txBody>
          <a:bodyPr>
            <a:normAutofit/>
          </a:bodyPr>
          <a:lstStyle/>
          <a:p>
            <a:r>
              <a:rPr lang="en-US" sz="2800" dirty="0"/>
              <a:t>Applications developed with our partners</a:t>
            </a:r>
          </a:p>
        </p:txBody>
      </p:sp>
      <p:pic>
        <p:nvPicPr>
          <p:cNvPr id="5" name="Picture 4">
            <a:extLst>
              <a:ext uri="{FF2B5EF4-FFF2-40B4-BE49-F238E27FC236}">
                <a16:creationId xmlns:a16="http://schemas.microsoft.com/office/drawing/2014/main" id="{77ECB1DE-480F-A47A-0A80-EC7487A144FF}"/>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903843" y="1451809"/>
            <a:ext cx="2766840" cy="2339360"/>
          </a:xfrm>
          <a:prstGeom prst="rect">
            <a:avLst/>
          </a:prstGeom>
          <a:ln w="12700">
            <a:solidFill>
              <a:schemeClr val="bg2"/>
            </a:solidFill>
          </a:ln>
        </p:spPr>
      </p:pic>
      <p:pic>
        <p:nvPicPr>
          <p:cNvPr id="10" name="Picture 9" descr="Close-up of tricolor textured paper">
            <a:extLst>
              <a:ext uri="{FF2B5EF4-FFF2-40B4-BE49-F238E27FC236}">
                <a16:creationId xmlns:a16="http://schemas.microsoft.com/office/drawing/2014/main" id="{39E4CC9D-E37A-A508-9F03-88597B6FDB7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108275" y="1458263"/>
            <a:ext cx="3500726" cy="2332906"/>
          </a:xfrm>
          <a:prstGeom prst="rect">
            <a:avLst/>
          </a:prstGeom>
          <a:ln w="12700">
            <a:solidFill>
              <a:schemeClr val="bg2"/>
            </a:solidFill>
          </a:ln>
        </p:spPr>
      </p:pic>
      <p:pic>
        <p:nvPicPr>
          <p:cNvPr id="11" name="Picture 10" descr="Image preview">
            <a:extLst>
              <a:ext uri="{FF2B5EF4-FFF2-40B4-BE49-F238E27FC236}">
                <a16:creationId xmlns:a16="http://schemas.microsoft.com/office/drawing/2014/main" id="{B716909E-BB50-8368-735E-22B96001F542}"/>
              </a:ext>
            </a:extLst>
          </p:cNvPr>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828411" y="3901141"/>
            <a:ext cx="3677172" cy="2332906"/>
          </a:xfrm>
          <a:prstGeom prst="rect">
            <a:avLst/>
          </a:prstGeom>
          <a:noFill/>
          <a:ln w="12700">
            <a:solidFill>
              <a:schemeClr val="bg2"/>
            </a:solidFill>
          </a:ln>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3811B672-5883-A3D5-AB7F-B3D9A8146DFE}"/>
              </a:ext>
            </a:extLst>
          </p:cNvPr>
          <p:cNvPicPr>
            <a:picLocks noChangeAspect="1"/>
          </p:cNvPicPr>
          <p:nvPr/>
        </p:nvPicPr>
        <p:blipFill rotWithShape="1">
          <a:blip r:embed="rId7"/>
          <a:srcRect/>
          <a:stretch/>
        </p:blipFill>
        <p:spPr>
          <a:xfrm>
            <a:off x="4907074" y="3902187"/>
            <a:ext cx="2763609" cy="2337267"/>
          </a:xfrm>
          <a:prstGeom prst="rect">
            <a:avLst/>
          </a:prstGeom>
          <a:ln w="12700">
            <a:solidFill>
              <a:schemeClr val="bg2"/>
            </a:solidFill>
          </a:ln>
        </p:spPr>
      </p:pic>
      <p:pic>
        <p:nvPicPr>
          <p:cNvPr id="15" name="Picture 14">
            <a:extLst>
              <a:ext uri="{FF2B5EF4-FFF2-40B4-BE49-F238E27FC236}">
                <a16:creationId xmlns:a16="http://schemas.microsoft.com/office/drawing/2014/main" id="{4708FE46-2710-F8ED-5A1E-ABA5996F1342}"/>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828411" y="1451809"/>
            <a:ext cx="3677172" cy="2313157"/>
          </a:xfrm>
          <a:prstGeom prst="rect">
            <a:avLst/>
          </a:prstGeom>
          <a:ln w="12700">
            <a:solidFill>
              <a:schemeClr val="bg2"/>
            </a:solidFill>
          </a:ln>
        </p:spPr>
      </p:pic>
      <p:sp>
        <p:nvSpPr>
          <p:cNvPr id="16" name="TextBox 15">
            <a:extLst>
              <a:ext uri="{FF2B5EF4-FFF2-40B4-BE49-F238E27FC236}">
                <a16:creationId xmlns:a16="http://schemas.microsoft.com/office/drawing/2014/main" id="{E9320A2E-C09E-EF2E-4EDD-CC33BB8EACBE}"/>
              </a:ext>
            </a:extLst>
          </p:cNvPr>
          <p:cNvSpPr txBox="1"/>
          <p:nvPr/>
        </p:nvSpPr>
        <p:spPr>
          <a:xfrm>
            <a:off x="828411" y="1458261"/>
            <a:ext cx="3677172" cy="646331"/>
          </a:xfrm>
          <a:prstGeom prst="rect">
            <a:avLst/>
          </a:prstGeom>
          <a:noFill/>
        </p:spPr>
        <p:txBody>
          <a:bodyPr wrap="square" rtlCol="0">
            <a:spAutoFit/>
          </a:bodyPr>
          <a:lstStyle/>
          <a:p>
            <a:pPr algn="ctr"/>
            <a:r>
              <a:rPr lang="fi-FI" sz="3600" b="1" dirty="0">
                <a:solidFill>
                  <a:schemeClr val="bg1"/>
                </a:solidFill>
                <a:latin typeface="Ubuntu" panose="020B0504030602030204" pitchFamily="34" charset="0"/>
              </a:rPr>
              <a:t>HAIR CARE</a:t>
            </a:r>
            <a:endParaRPr lang="en-FI" sz="3600" b="1" dirty="0">
              <a:solidFill>
                <a:schemeClr val="bg1"/>
              </a:solidFill>
              <a:latin typeface="Ubuntu" panose="020B0504030602030204" pitchFamily="34" charset="0"/>
            </a:endParaRPr>
          </a:p>
        </p:txBody>
      </p:sp>
      <p:sp>
        <p:nvSpPr>
          <p:cNvPr id="17" name="TextBox 16">
            <a:extLst>
              <a:ext uri="{FF2B5EF4-FFF2-40B4-BE49-F238E27FC236}">
                <a16:creationId xmlns:a16="http://schemas.microsoft.com/office/drawing/2014/main" id="{2473D7BE-EC19-C828-4170-2D1D305D7AE7}"/>
              </a:ext>
            </a:extLst>
          </p:cNvPr>
          <p:cNvSpPr txBox="1"/>
          <p:nvPr/>
        </p:nvSpPr>
        <p:spPr>
          <a:xfrm>
            <a:off x="4910988" y="1458262"/>
            <a:ext cx="2766839" cy="646331"/>
          </a:xfrm>
          <a:prstGeom prst="rect">
            <a:avLst/>
          </a:prstGeom>
          <a:noFill/>
        </p:spPr>
        <p:txBody>
          <a:bodyPr wrap="square" rtlCol="0">
            <a:spAutoFit/>
          </a:bodyPr>
          <a:lstStyle/>
          <a:p>
            <a:pPr algn="ctr"/>
            <a:r>
              <a:rPr lang="fi-FI" sz="3600" b="1" dirty="0">
                <a:latin typeface="Ubuntu" panose="020B0504030602030204" pitchFamily="34" charset="0"/>
              </a:rPr>
              <a:t>ANTI-FOG</a:t>
            </a:r>
            <a:endParaRPr lang="en-FI" sz="3600" b="1" dirty="0">
              <a:latin typeface="Ubuntu" panose="020B0504030602030204" pitchFamily="34" charset="0"/>
            </a:endParaRPr>
          </a:p>
        </p:txBody>
      </p:sp>
      <p:sp>
        <p:nvSpPr>
          <p:cNvPr id="18" name="TextBox 17">
            <a:extLst>
              <a:ext uri="{FF2B5EF4-FFF2-40B4-BE49-F238E27FC236}">
                <a16:creationId xmlns:a16="http://schemas.microsoft.com/office/drawing/2014/main" id="{04374DDB-EF20-CB75-8D96-230AA1A93E88}"/>
              </a:ext>
            </a:extLst>
          </p:cNvPr>
          <p:cNvSpPr txBox="1"/>
          <p:nvPr/>
        </p:nvSpPr>
        <p:spPr>
          <a:xfrm>
            <a:off x="8115419" y="1458262"/>
            <a:ext cx="3485381" cy="646331"/>
          </a:xfrm>
          <a:prstGeom prst="rect">
            <a:avLst/>
          </a:prstGeom>
          <a:noFill/>
        </p:spPr>
        <p:txBody>
          <a:bodyPr wrap="square" rtlCol="0">
            <a:spAutoFit/>
          </a:bodyPr>
          <a:lstStyle/>
          <a:p>
            <a:pPr algn="ctr"/>
            <a:r>
              <a:rPr lang="fi-FI" sz="3600" b="1" dirty="0">
                <a:solidFill>
                  <a:schemeClr val="tx2"/>
                </a:solidFill>
                <a:latin typeface="Ubuntu" panose="020B0504030602030204" pitchFamily="34" charset="0"/>
              </a:rPr>
              <a:t>BARRIER</a:t>
            </a:r>
            <a:endParaRPr lang="en-FI" sz="3600" b="1" dirty="0">
              <a:solidFill>
                <a:schemeClr val="tx2"/>
              </a:solidFill>
              <a:latin typeface="Ubuntu" panose="020B0504030602030204" pitchFamily="34" charset="0"/>
            </a:endParaRPr>
          </a:p>
        </p:txBody>
      </p:sp>
      <p:sp>
        <p:nvSpPr>
          <p:cNvPr id="19" name="TextBox 18">
            <a:extLst>
              <a:ext uri="{FF2B5EF4-FFF2-40B4-BE49-F238E27FC236}">
                <a16:creationId xmlns:a16="http://schemas.microsoft.com/office/drawing/2014/main" id="{8A757CB3-00FE-42D6-261D-FFAEFCE3A08D}"/>
              </a:ext>
            </a:extLst>
          </p:cNvPr>
          <p:cNvSpPr txBox="1"/>
          <p:nvPr/>
        </p:nvSpPr>
        <p:spPr>
          <a:xfrm>
            <a:off x="828411" y="3901141"/>
            <a:ext cx="3677172" cy="646331"/>
          </a:xfrm>
          <a:prstGeom prst="rect">
            <a:avLst/>
          </a:prstGeom>
          <a:noFill/>
        </p:spPr>
        <p:txBody>
          <a:bodyPr wrap="square" rtlCol="0">
            <a:spAutoFit/>
          </a:bodyPr>
          <a:lstStyle/>
          <a:p>
            <a:pPr algn="ctr"/>
            <a:r>
              <a:rPr lang="fi-FI" sz="3600" b="1" dirty="0">
                <a:solidFill>
                  <a:schemeClr val="bg1"/>
                </a:solidFill>
                <a:latin typeface="Ubuntu" panose="020B0504030602030204" pitchFamily="34" charset="0"/>
              </a:rPr>
              <a:t>SUN CARE</a:t>
            </a:r>
            <a:endParaRPr lang="en-FI" sz="3600" b="1" dirty="0">
              <a:solidFill>
                <a:schemeClr val="bg1"/>
              </a:solidFill>
              <a:latin typeface="Ubuntu" panose="020B0504030602030204" pitchFamily="34" charset="0"/>
            </a:endParaRPr>
          </a:p>
        </p:txBody>
      </p:sp>
      <p:sp>
        <p:nvSpPr>
          <p:cNvPr id="20" name="TextBox 19">
            <a:extLst>
              <a:ext uri="{FF2B5EF4-FFF2-40B4-BE49-F238E27FC236}">
                <a16:creationId xmlns:a16="http://schemas.microsoft.com/office/drawing/2014/main" id="{C1590B53-F8B5-547D-4372-DBEB95F3FE7E}"/>
              </a:ext>
            </a:extLst>
          </p:cNvPr>
          <p:cNvSpPr txBox="1"/>
          <p:nvPr/>
        </p:nvSpPr>
        <p:spPr>
          <a:xfrm>
            <a:off x="4925191" y="3901141"/>
            <a:ext cx="2745490" cy="646331"/>
          </a:xfrm>
          <a:prstGeom prst="rect">
            <a:avLst/>
          </a:prstGeom>
          <a:noFill/>
        </p:spPr>
        <p:txBody>
          <a:bodyPr wrap="square" rtlCol="0">
            <a:spAutoFit/>
          </a:bodyPr>
          <a:lstStyle/>
          <a:p>
            <a:pPr algn="ctr"/>
            <a:r>
              <a:rPr lang="fi-FI" sz="3600" b="1" dirty="0">
                <a:latin typeface="Ubuntu" panose="020B0504030602030204" pitchFamily="34" charset="0"/>
              </a:rPr>
              <a:t>GLUE</a:t>
            </a:r>
            <a:endParaRPr lang="en-FI" sz="3600" b="1" dirty="0">
              <a:latin typeface="Ubuntu" panose="020B0504030602030204" pitchFamily="34" charset="0"/>
            </a:endParaRPr>
          </a:p>
        </p:txBody>
      </p:sp>
      <p:sp>
        <p:nvSpPr>
          <p:cNvPr id="21" name="TextBox 20">
            <a:extLst>
              <a:ext uri="{FF2B5EF4-FFF2-40B4-BE49-F238E27FC236}">
                <a16:creationId xmlns:a16="http://schemas.microsoft.com/office/drawing/2014/main" id="{33155867-68E7-D3F1-18A7-42E01EF997A0}"/>
              </a:ext>
            </a:extLst>
          </p:cNvPr>
          <p:cNvSpPr txBox="1"/>
          <p:nvPr/>
        </p:nvSpPr>
        <p:spPr>
          <a:xfrm>
            <a:off x="8115419" y="3901140"/>
            <a:ext cx="3492526" cy="646331"/>
          </a:xfrm>
          <a:prstGeom prst="rect">
            <a:avLst/>
          </a:prstGeom>
          <a:noFill/>
        </p:spPr>
        <p:txBody>
          <a:bodyPr wrap="square" rtlCol="0">
            <a:spAutoFit/>
          </a:bodyPr>
          <a:lstStyle/>
          <a:p>
            <a:pPr algn="ctr"/>
            <a:r>
              <a:rPr lang="fi-FI" sz="3600" b="1" dirty="0">
                <a:ln>
                  <a:solidFill>
                    <a:schemeClr val="bg1"/>
                  </a:solidFill>
                </a:ln>
                <a:solidFill>
                  <a:schemeClr val="tx2"/>
                </a:solidFill>
                <a:latin typeface="Ubuntu" panose="020B0504030602030204" pitchFamily="34" charset="0"/>
              </a:rPr>
              <a:t>BINDER</a:t>
            </a:r>
            <a:endParaRPr lang="en-FI" sz="3600" b="1" dirty="0">
              <a:ln>
                <a:solidFill>
                  <a:schemeClr val="bg1"/>
                </a:solidFill>
              </a:ln>
              <a:solidFill>
                <a:schemeClr val="tx2"/>
              </a:solidFill>
              <a:latin typeface="Ubuntu" panose="020B0504030602030204" pitchFamily="34" charset="0"/>
            </a:endParaRPr>
          </a:p>
        </p:txBody>
      </p:sp>
      <p:sp>
        <p:nvSpPr>
          <p:cNvPr id="3" name="TextBox 2">
            <a:extLst>
              <a:ext uri="{FF2B5EF4-FFF2-40B4-BE49-F238E27FC236}">
                <a16:creationId xmlns:a16="http://schemas.microsoft.com/office/drawing/2014/main" id="{747C04FD-95A9-CF45-DE36-603794717632}"/>
              </a:ext>
            </a:extLst>
          </p:cNvPr>
          <p:cNvSpPr txBox="1"/>
          <p:nvPr/>
        </p:nvSpPr>
        <p:spPr>
          <a:xfrm>
            <a:off x="828412" y="3429000"/>
            <a:ext cx="1418978" cy="307777"/>
          </a:xfrm>
          <a:prstGeom prst="rect">
            <a:avLst/>
          </a:prstGeom>
          <a:noFill/>
        </p:spPr>
        <p:txBody>
          <a:bodyPr wrap="none" lIns="91440" tIns="45720" rIns="91440" bIns="45720" rtlCol="0" anchor="t">
            <a:spAutoFit/>
          </a:bodyPr>
          <a:lstStyle/>
          <a:p>
            <a:pPr algn="ctr"/>
            <a:r>
              <a:rPr lang="en-US" sz="1400" b="1" dirty="0" err="1">
                <a:solidFill>
                  <a:schemeClr val="bg1"/>
                </a:solidFill>
                <a:latin typeface="Ubuntu"/>
                <a:cs typeface="Arial"/>
              </a:rPr>
              <a:t>SpruceSugar</a:t>
            </a:r>
            <a:r>
              <a:rPr lang="en-US" sz="1400" b="1" dirty="0">
                <a:solidFill>
                  <a:schemeClr val="bg1"/>
                </a:solidFill>
                <a:latin typeface="Ubuntu"/>
                <a:cs typeface="Arial"/>
              </a:rPr>
              <a:t>™</a:t>
            </a:r>
            <a:endParaRPr lang="en-US" sz="1400" b="1" dirty="0">
              <a:solidFill>
                <a:schemeClr val="bg1"/>
              </a:solidFill>
              <a:latin typeface="Ubuntu" panose="020B0504030602030204" pitchFamily="34" charset="0"/>
              <a:cs typeface="Arial" panose="020B0604020202020204" pitchFamily="34" charset="0"/>
            </a:endParaRPr>
          </a:p>
        </p:txBody>
      </p:sp>
      <p:sp>
        <p:nvSpPr>
          <p:cNvPr id="4" name="TextBox 3">
            <a:extLst>
              <a:ext uri="{FF2B5EF4-FFF2-40B4-BE49-F238E27FC236}">
                <a16:creationId xmlns:a16="http://schemas.microsoft.com/office/drawing/2014/main" id="{9E9E2B15-8664-B6EC-0531-6B367368A8E5}"/>
              </a:ext>
            </a:extLst>
          </p:cNvPr>
          <p:cNvSpPr txBox="1"/>
          <p:nvPr/>
        </p:nvSpPr>
        <p:spPr>
          <a:xfrm>
            <a:off x="4885917" y="3457189"/>
            <a:ext cx="1401346" cy="307777"/>
          </a:xfrm>
          <a:prstGeom prst="rect">
            <a:avLst/>
          </a:prstGeom>
          <a:noFill/>
        </p:spPr>
        <p:txBody>
          <a:bodyPr wrap="none" lIns="91440" tIns="45720" rIns="91440" bIns="45720" rtlCol="0" anchor="t">
            <a:spAutoFit/>
          </a:bodyPr>
          <a:lstStyle/>
          <a:p>
            <a:r>
              <a:rPr lang="en-US" sz="1400" b="1" dirty="0" err="1">
                <a:solidFill>
                  <a:schemeClr val="bg1"/>
                </a:solidFill>
                <a:latin typeface="Ubuntu"/>
                <a:cs typeface="Arial"/>
              </a:rPr>
              <a:t>SpruceLigno</a:t>
            </a:r>
            <a:r>
              <a:rPr lang="en-US" sz="1400" b="1" dirty="0">
                <a:solidFill>
                  <a:schemeClr val="bg1"/>
                </a:solidFill>
                <a:latin typeface="Ubuntu"/>
                <a:cs typeface="Arial"/>
              </a:rPr>
              <a:t>™</a:t>
            </a:r>
            <a:endParaRPr lang="en-US" sz="1400" b="1" dirty="0">
              <a:solidFill>
                <a:schemeClr val="bg1"/>
              </a:solidFill>
              <a:latin typeface="Ubuntu" panose="020B0504030602030204" pitchFamily="34" charset="0"/>
              <a:cs typeface="Arial" panose="020B0604020202020204" pitchFamily="34" charset="0"/>
            </a:endParaRPr>
          </a:p>
        </p:txBody>
      </p:sp>
      <p:sp>
        <p:nvSpPr>
          <p:cNvPr id="8" name="TextBox 7">
            <a:extLst>
              <a:ext uri="{FF2B5EF4-FFF2-40B4-BE49-F238E27FC236}">
                <a16:creationId xmlns:a16="http://schemas.microsoft.com/office/drawing/2014/main" id="{EC1341A2-A7B0-4887-3CC5-14EA5BF28CAE}"/>
              </a:ext>
            </a:extLst>
          </p:cNvPr>
          <p:cNvSpPr txBox="1"/>
          <p:nvPr/>
        </p:nvSpPr>
        <p:spPr>
          <a:xfrm>
            <a:off x="4925191" y="5441267"/>
            <a:ext cx="1548822" cy="738664"/>
          </a:xfrm>
          <a:prstGeom prst="rect">
            <a:avLst/>
          </a:prstGeom>
          <a:noFill/>
        </p:spPr>
        <p:txBody>
          <a:bodyPr wrap="none" lIns="91440" tIns="45720" rIns="91440" bIns="45720" rtlCol="0" anchor="t">
            <a:spAutoFit/>
          </a:bodyPr>
          <a:lstStyle/>
          <a:p>
            <a:r>
              <a:rPr lang="en-US" sz="1400" b="1" dirty="0" err="1">
                <a:solidFill>
                  <a:schemeClr val="bg1"/>
                </a:solidFill>
                <a:latin typeface="Ubuntu"/>
                <a:cs typeface="Arial"/>
              </a:rPr>
              <a:t>SpruceGlue</a:t>
            </a:r>
            <a:r>
              <a:rPr lang="en-US" sz="1400" b="1" dirty="0">
                <a:solidFill>
                  <a:schemeClr val="bg1"/>
                </a:solidFill>
                <a:latin typeface="Ubuntu"/>
                <a:cs typeface="Arial"/>
              </a:rPr>
              <a:t>™</a:t>
            </a:r>
          </a:p>
          <a:p>
            <a:r>
              <a:rPr lang="en-US" sz="1400" b="1" dirty="0" err="1">
                <a:solidFill>
                  <a:schemeClr val="bg1"/>
                </a:solidFill>
                <a:latin typeface="Ubuntu"/>
                <a:cs typeface="Arial"/>
              </a:rPr>
              <a:t>SpruceSugar</a:t>
            </a:r>
            <a:r>
              <a:rPr lang="en-US" sz="1400" b="1" dirty="0">
                <a:solidFill>
                  <a:schemeClr val="bg1"/>
                </a:solidFill>
                <a:latin typeface="Ubuntu"/>
                <a:cs typeface="Arial"/>
              </a:rPr>
              <a:t>™</a:t>
            </a:r>
            <a:endParaRPr lang="en-US" sz="1400" b="1" dirty="0">
              <a:solidFill>
                <a:schemeClr val="bg1"/>
              </a:solidFill>
              <a:latin typeface="Ubuntu" panose="020B0504030602030204" pitchFamily="34" charset="0"/>
              <a:cs typeface="Arial" panose="020B0604020202020204" pitchFamily="34" charset="0"/>
            </a:endParaRPr>
          </a:p>
          <a:p>
            <a:r>
              <a:rPr lang="en-US" sz="1400" b="1" dirty="0" err="1">
                <a:solidFill>
                  <a:schemeClr val="bg1"/>
                </a:solidFill>
                <a:latin typeface="Ubuntu" panose="020B0504030602030204" pitchFamily="34" charset="0"/>
                <a:cs typeface="Arial" panose="020B0604020202020204" pitchFamily="34" charset="0"/>
              </a:rPr>
              <a:t>SpruceTannin</a:t>
            </a:r>
            <a:r>
              <a:rPr lang="en-US" sz="1400" b="1" dirty="0">
                <a:solidFill>
                  <a:schemeClr val="bg1"/>
                </a:solidFill>
                <a:latin typeface="Ubuntu"/>
                <a:cs typeface="Arial"/>
              </a:rPr>
              <a:t>™</a:t>
            </a:r>
            <a:endParaRPr lang="en-US" sz="1400" b="1" dirty="0">
              <a:solidFill>
                <a:schemeClr val="bg1"/>
              </a:solidFill>
              <a:latin typeface="Ubuntu" panose="020B0504030602030204" pitchFamily="34" charset="0"/>
              <a:cs typeface="Arial" panose="020B0604020202020204" pitchFamily="34" charset="0"/>
            </a:endParaRPr>
          </a:p>
        </p:txBody>
      </p:sp>
      <p:sp>
        <p:nvSpPr>
          <p:cNvPr id="9" name="TextBox 8">
            <a:extLst>
              <a:ext uri="{FF2B5EF4-FFF2-40B4-BE49-F238E27FC236}">
                <a16:creationId xmlns:a16="http://schemas.microsoft.com/office/drawing/2014/main" id="{56C17302-44A2-D0AF-FE80-6F89F64E97DE}"/>
              </a:ext>
            </a:extLst>
          </p:cNvPr>
          <p:cNvSpPr txBox="1"/>
          <p:nvPr/>
        </p:nvSpPr>
        <p:spPr>
          <a:xfrm>
            <a:off x="828411" y="5656711"/>
            <a:ext cx="1418978" cy="523220"/>
          </a:xfrm>
          <a:prstGeom prst="rect">
            <a:avLst/>
          </a:prstGeom>
          <a:noFill/>
        </p:spPr>
        <p:txBody>
          <a:bodyPr wrap="none" lIns="91440" tIns="45720" rIns="91440" bIns="45720" rtlCol="0" anchor="t">
            <a:spAutoFit/>
          </a:bodyPr>
          <a:lstStyle/>
          <a:p>
            <a:pPr algn="ctr"/>
            <a:r>
              <a:rPr lang="en-US" sz="1400" b="1" dirty="0" err="1">
                <a:solidFill>
                  <a:schemeClr val="bg1"/>
                </a:solidFill>
                <a:latin typeface="Ubuntu"/>
                <a:cs typeface="Arial"/>
              </a:rPr>
              <a:t>SpruceLigno</a:t>
            </a:r>
            <a:r>
              <a:rPr lang="en-US" sz="1400" b="1" dirty="0">
                <a:solidFill>
                  <a:schemeClr val="bg1"/>
                </a:solidFill>
                <a:latin typeface="Ubuntu"/>
                <a:cs typeface="Arial"/>
              </a:rPr>
              <a:t>™</a:t>
            </a:r>
          </a:p>
          <a:p>
            <a:pPr algn="ctr"/>
            <a:r>
              <a:rPr lang="en-US" sz="1400" b="1" dirty="0" err="1">
                <a:solidFill>
                  <a:schemeClr val="bg1"/>
                </a:solidFill>
                <a:latin typeface="Ubuntu"/>
                <a:cs typeface="Arial"/>
              </a:rPr>
              <a:t>SpruceSugar</a:t>
            </a:r>
            <a:r>
              <a:rPr lang="en-US" sz="1400" b="1" dirty="0">
                <a:solidFill>
                  <a:schemeClr val="bg1"/>
                </a:solidFill>
                <a:latin typeface="Ubuntu"/>
                <a:cs typeface="Arial"/>
              </a:rPr>
              <a:t>™</a:t>
            </a:r>
            <a:endParaRPr lang="en-US" sz="1400" b="1" dirty="0">
              <a:solidFill>
                <a:schemeClr val="bg1"/>
              </a:solidFill>
              <a:latin typeface="Ubuntu" panose="020B050403060203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FF095265-0E33-6B3F-8551-3C49CEAB48DE}"/>
              </a:ext>
            </a:extLst>
          </p:cNvPr>
          <p:cNvSpPr txBox="1"/>
          <p:nvPr/>
        </p:nvSpPr>
        <p:spPr>
          <a:xfrm>
            <a:off x="8108275" y="3431527"/>
            <a:ext cx="1418978" cy="307777"/>
          </a:xfrm>
          <a:prstGeom prst="rect">
            <a:avLst/>
          </a:prstGeom>
          <a:noFill/>
        </p:spPr>
        <p:txBody>
          <a:bodyPr wrap="none" lIns="91440" tIns="45720" rIns="91440" bIns="45720" rtlCol="0" anchor="t">
            <a:spAutoFit/>
          </a:bodyPr>
          <a:lstStyle/>
          <a:p>
            <a:pPr algn="ctr"/>
            <a:r>
              <a:rPr lang="en-US" sz="1400" b="1" dirty="0" err="1">
                <a:solidFill>
                  <a:schemeClr val="bg1"/>
                </a:solidFill>
                <a:latin typeface="Ubuntu"/>
                <a:cs typeface="Arial"/>
              </a:rPr>
              <a:t>SpruceSugar</a:t>
            </a:r>
            <a:r>
              <a:rPr lang="en-US" sz="1400" b="1" dirty="0">
                <a:solidFill>
                  <a:schemeClr val="bg1"/>
                </a:solidFill>
                <a:latin typeface="Ubuntu"/>
                <a:cs typeface="Arial"/>
              </a:rPr>
              <a:t>™</a:t>
            </a:r>
            <a:endParaRPr lang="en-US" sz="1400" b="1" dirty="0">
              <a:solidFill>
                <a:schemeClr val="bg1"/>
              </a:solidFill>
              <a:latin typeface="Ubuntu" panose="020B050403060203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E6D95A3B-E866-C399-5F4E-8514D59541E1}"/>
              </a:ext>
            </a:extLst>
          </p:cNvPr>
          <p:cNvSpPr txBox="1"/>
          <p:nvPr/>
        </p:nvSpPr>
        <p:spPr>
          <a:xfrm>
            <a:off x="8108275" y="5872154"/>
            <a:ext cx="1418978" cy="307777"/>
          </a:xfrm>
          <a:prstGeom prst="rect">
            <a:avLst/>
          </a:prstGeom>
          <a:noFill/>
        </p:spPr>
        <p:txBody>
          <a:bodyPr wrap="none" lIns="91440" tIns="45720" rIns="91440" bIns="45720" rtlCol="0" anchor="t">
            <a:spAutoFit/>
          </a:bodyPr>
          <a:lstStyle/>
          <a:p>
            <a:pPr algn="ctr"/>
            <a:r>
              <a:rPr lang="en-US" sz="1400" b="1" dirty="0" err="1">
                <a:ln w="3175">
                  <a:solidFill>
                    <a:schemeClr val="tx1"/>
                  </a:solidFill>
                </a:ln>
                <a:solidFill>
                  <a:schemeClr val="bg1"/>
                </a:solidFill>
                <a:latin typeface="Ubuntu"/>
                <a:cs typeface="Arial"/>
              </a:rPr>
              <a:t>SpruceSugar</a:t>
            </a:r>
            <a:r>
              <a:rPr lang="en-US" sz="1400" b="1" dirty="0">
                <a:ln w="3175">
                  <a:solidFill>
                    <a:schemeClr val="tx1"/>
                  </a:solidFill>
                </a:ln>
                <a:solidFill>
                  <a:schemeClr val="bg1"/>
                </a:solidFill>
                <a:latin typeface="Ubuntu"/>
                <a:cs typeface="Arial"/>
              </a:rPr>
              <a:t>™</a:t>
            </a:r>
            <a:endParaRPr lang="en-US" sz="1400" b="1" dirty="0">
              <a:ln w="3175">
                <a:solidFill>
                  <a:schemeClr val="tx1"/>
                </a:solidFill>
              </a:ln>
              <a:solidFill>
                <a:schemeClr val="bg1"/>
              </a:solidFill>
              <a:latin typeface="Ubuntu" panose="020B0504030602030204" pitchFamily="34" charset="0"/>
              <a:cs typeface="Arial" panose="020B0604020202020204" pitchFamily="34" charset="0"/>
            </a:endParaRPr>
          </a:p>
        </p:txBody>
      </p:sp>
      <p:sp>
        <p:nvSpPr>
          <p:cNvPr id="7" name="Footer Placeholder 6">
            <a:extLst>
              <a:ext uri="{FF2B5EF4-FFF2-40B4-BE49-F238E27FC236}">
                <a16:creationId xmlns:a16="http://schemas.microsoft.com/office/drawing/2014/main" id="{E53E6393-83D7-02E5-7016-6C1D0531D30D}"/>
              </a:ext>
            </a:extLst>
          </p:cNvPr>
          <p:cNvSpPr>
            <a:spLocks noGrp="1"/>
          </p:cNvSpPr>
          <p:nvPr>
            <p:ph type="ftr" sz="quarter" idx="11"/>
          </p:nvPr>
        </p:nvSpPr>
        <p:spPr/>
        <p:txBody>
          <a:bodyPr/>
          <a:lstStyle/>
          <a:p>
            <a:pPr algn="ctr"/>
            <a:r>
              <a:rPr lang="en-US" dirty="0"/>
              <a:t>© Boreal Bioproducts 2024</a:t>
            </a:r>
            <a:endParaRPr lang="en-FI" dirty="0"/>
          </a:p>
        </p:txBody>
      </p:sp>
    </p:spTree>
    <p:extLst>
      <p:ext uri="{BB962C8B-B14F-4D97-AF65-F5344CB8AC3E}">
        <p14:creationId xmlns:p14="http://schemas.microsoft.com/office/powerpoint/2010/main" val="19735284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D9BFB6-CD63-4254-971B-80EB7C8D549A}"/>
              </a:ext>
            </a:extLst>
          </p:cNvPr>
          <p:cNvSpPr>
            <a:spLocks noGrp="1"/>
          </p:cNvSpPr>
          <p:nvPr>
            <p:ph type="title"/>
          </p:nvPr>
        </p:nvSpPr>
        <p:spPr/>
        <p:txBody>
          <a:bodyPr>
            <a:normAutofit/>
          </a:bodyPr>
          <a:lstStyle/>
          <a:p>
            <a:r>
              <a:rPr lang="en-US" sz="2800" dirty="0"/>
              <a:t>Focus </a:t>
            </a:r>
            <a:r>
              <a:rPr lang="en-GB" sz="2800" dirty="0"/>
              <a:t>on</a:t>
            </a:r>
            <a:r>
              <a:rPr lang="en-US" sz="2800" dirty="0"/>
              <a:t> cosmetics and chemical industries </a:t>
            </a:r>
            <a:br>
              <a:rPr lang="en-US" sz="2800" dirty="0"/>
            </a:br>
            <a:r>
              <a:rPr lang="en-US" sz="2800" dirty="0"/>
              <a:t>to balance volume, value and time-to-market</a:t>
            </a:r>
            <a:endParaRPr lang="en-FI" sz="2800" dirty="0"/>
          </a:p>
        </p:txBody>
      </p:sp>
      <p:grpSp>
        <p:nvGrpSpPr>
          <p:cNvPr id="32" name="Group 31">
            <a:extLst>
              <a:ext uri="{FF2B5EF4-FFF2-40B4-BE49-F238E27FC236}">
                <a16:creationId xmlns:a16="http://schemas.microsoft.com/office/drawing/2014/main" id="{12E8B0C1-69AD-A7F9-1822-5BBF87470F0C}"/>
              </a:ext>
            </a:extLst>
          </p:cNvPr>
          <p:cNvGrpSpPr/>
          <p:nvPr/>
        </p:nvGrpSpPr>
        <p:grpSpPr>
          <a:xfrm>
            <a:off x="-2939142" y="1674176"/>
            <a:ext cx="9024096" cy="6987895"/>
            <a:chOff x="-2939142" y="1674176"/>
            <a:chExt cx="9024096" cy="6987895"/>
          </a:xfrm>
        </p:grpSpPr>
        <p:sp>
          <p:nvSpPr>
            <p:cNvPr id="31" name="Arc 30">
              <a:extLst>
                <a:ext uri="{FF2B5EF4-FFF2-40B4-BE49-F238E27FC236}">
                  <a16:creationId xmlns:a16="http://schemas.microsoft.com/office/drawing/2014/main" id="{7825BA26-6F2D-476F-B665-466CFCF14D9C}"/>
                </a:ext>
              </a:extLst>
            </p:cNvPr>
            <p:cNvSpPr/>
            <p:nvPr/>
          </p:nvSpPr>
          <p:spPr>
            <a:xfrm>
              <a:off x="-2939142" y="2746015"/>
              <a:ext cx="8123871" cy="5916056"/>
            </a:xfrm>
            <a:prstGeom prst="arc">
              <a:avLst/>
            </a:prstGeom>
            <a:solidFill>
              <a:schemeClr val="bg2"/>
            </a:solidFill>
            <a:ln>
              <a:solidFill>
                <a:schemeClr val="tx2"/>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FI"/>
            </a:p>
          </p:txBody>
        </p:sp>
        <p:sp>
          <p:nvSpPr>
            <p:cNvPr id="30" name="Arc 29">
              <a:extLst>
                <a:ext uri="{FF2B5EF4-FFF2-40B4-BE49-F238E27FC236}">
                  <a16:creationId xmlns:a16="http://schemas.microsoft.com/office/drawing/2014/main" id="{F31D476B-D795-409D-8B5F-559D98CF0336}"/>
                </a:ext>
              </a:extLst>
            </p:cNvPr>
            <p:cNvSpPr/>
            <p:nvPr/>
          </p:nvSpPr>
          <p:spPr>
            <a:xfrm>
              <a:off x="-2085471" y="3430494"/>
              <a:ext cx="6413871" cy="4454379"/>
            </a:xfrm>
            <a:prstGeom prst="arc">
              <a:avLst/>
            </a:prstGeom>
            <a:solidFill>
              <a:schemeClr val="bg2">
                <a:lumMod val="90000"/>
              </a:schemeClr>
            </a:solidFill>
            <a:ln>
              <a:solidFill>
                <a:schemeClr val="tx2"/>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FI"/>
            </a:p>
          </p:txBody>
        </p:sp>
        <p:sp>
          <p:nvSpPr>
            <p:cNvPr id="5" name="Rectangle 4">
              <a:extLst>
                <a:ext uri="{FF2B5EF4-FFF2-40B4-BE49-F238E27FC236}">
                  <a16:creationId xmlns:a16="http://schemas.microsoft.com/office/drawing/2014/main" id="{9BF92B97-C025-4C34-B478-99248B5E1E07}"/>
                </a:ext>
              </a:extLst>
            </p:cNvPr>
            <p:cNvSpPr/>
            <p:nvPr/>
          </p:nvSpPr>
          <p:spPr>
            <a:xfrm>
              <a:off x="1142537" y="2461205"/>
              <a:ext cx="1007554" cy="532772"/>
            </a:xfrm>
            <a:prstGeom prst="rect">
              <a:avLst/>
            </a:prstGeom>
            <a:solidFill>
              <a:schemeClr val="accent1">
                <a:lumMod val="20000"/>
                <a:lumOff val="80000"/>
              </a:schemeClr>
            </a:solid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l"/>
              <a:r>
                <a:rPr lang="en-US" sz="1050" b="1" dirty="0">
                  <a:solidFill>
                    <a:schemeClr val="tx2"/>
                  </a:solidFill>
                  <a:latin typeface="Ubuntu" panose="020B0504030602030204" pitchFamily="34" charset="0"/>
                  <a:cs typeface="Arial" panose="020B0604020202020204" pitchFamily="34" charset="0"/>
                </a:rPr>
                <a:t>Health</a:t>
              </a:r>
            </a:p>
            <a:p>
              <a:pPr algn="l"/>
              <a:r>
                <a:rPr lang="en-US" sz="1050" dirty="0">
                  <a:solidFill>
                    <a:schemeClr val="tx2"/>
                  </a:solidFill>
                  <a:latin typeface="Ubuntu" panose="020B0504030602030204" pitchFamily="34" charset="0"/>
                  <a:cs typeface="Arial" panose="020B0604020202020204" pitchFamily="34" charset="0"/>
                </a:rPr>
                <a:t>Actives</a:t>
              </a:r>
            </a:p>
            <a:p>
              <a:pPr algn="l"/>
              <a:r>
                <a:rPr lang="en-US" sz="1050" dirty="0">
                  <a:solidFill>
                    <a:schemeClr val="tx2"/>
                  </a:solidFill>
                  <a:latin typeface="Ubuntu" panose="020B0504030602030204" pitchFamily="34" charset="0"/>
                  <a:cs typeface="Arial" panose="020B0604020202020204" pitchFamily="34" charset="0"/>
                </a:rPr>
                <a:t>&gt;200 €/kg</a:t>
              </a:r>
            </a:p>
          </p:txBody>
        </p:sp>
        <p:cxnSp>
          <p:nvCxnSpPr>
            <p:cNvPr id="6" name="Straight Arrow Connector 5">
              <a:extLst>
                <a:ext uri="{FF2B5EF4-FFF2-40B4-BE49-F238E27FC236}">
                  <a16:creationId xmlns:a16="http://schemas.microsoft.com/office/drawing/2014/main" id="{FE91E8DD-53C4-470A-A8B9-8A868AD0276F}"/>
                </a:ext>
              </a:extLst>
            </p:cNvPr>
            <p:cNvCxnSpPr/>
            <p:nvPr/>
          </p:nvCxnSpPr>
          <p:spPr>
            <a:xfrm flipV="1">
              <a:off x="1109775" y="2020673"/>
              <a:ext cx="0" cy="3657600"/>
            </a:xfrm>
            <a:prstGeom prst="straightConnector1">
              <a:avLst/>
            </a:prstGeom>
            <a:ln w="28575">
              <a:solidFill>
                <a:schemeClr val="tx2"/>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2E090FB9-26EA-422D-BE44-928C12DECF3C}"/>
                </a:ext>
              </a:extLst>
            </p:cNvPr>
            <p:cNvCxnSpPr>
              <a:cxnSpLocks/>
            </p:cNvCxnSpPr>
            <p:nvPr/>
          </p:nvCxnSpPr>
          <p:spPr>
            <a:xfrm>
              <a:off x="1109775" y="5678273"/>
              <a:ext cx="4916311" cy="0"/>
            </a:xfrm>
            <a:prstGeom prst="straightConnector1">
              <a:avLst/>
            </a:prstGeom>
            <a:ln w="28575">
              <a:solidFill>
                <a:schemeClr val="tx2"/>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22C69EF6-4A02-487D-9DAF-61E224410BB7}"/>
                </a:ext>
              </a:extLst>
            </p:cNvPr>
            <p:cNvSpPr txBox="1"/>
            <p:nvPr/>
          </p:nvSpPr>
          <p:spPr>
            <a:xfrm>
              <a:off x="661443" y="4215363"/>
              <a:ext cx="383438" cy="307777"/>
            </a:xfrm>
            <a:prstGeom prst="rect">
              <a:avLst/>
            </a:prstGeom>
            <a:noFill/>
          </p:spPr>
          <p:txBody>
            <a:bodyPr wrap="none" rtlCol="0">
              <a:spAutoFit/>
            </a:bodyPr>
            <a:lstStyle/>
            <a:p>
              <a:pPr algn="l"/>
              <a:r>
                <a:rPr lang="fi-FI" sz="1400" dirty="0">
                  <a:solidFill>
                    <a:schemeClr val="tx2"/>
                  </a:solidFill>
                  <a:latin typeface="Ubuntu" panose="020B0504030602030204" pitchFamily="34" charset="0"/>
                  <a:cs typeface="Arial" panose="020B0604020202020204" pitchFamily="34" charset="0"/>
                </a:rPr>
                <a:t>10</a:t>
              </a:r>
              <a:endParaRPr lang="en-FI" sz="1400" dirty="0">
                <a:solidFill>
                  <a:schemeClr val="tx2"/>
                </a:solidFill>
                <a:latin typeface="Ubuntu" panose="020B0504030602030204" pitchFamily="34" charset="0"/>
                <a:cs typeface="Arial" panose="020B0604020202020204" pitchFamily="34" charset="0"/>
              </a:endParaRPr>
            </a:p>
          </p:txBody>
        </p:sp>
        <p:sp>
          <p:nvSpPr>
            <p:cNvPr id="9" name="TextBox 8">
              <a:extLst>
                <a:ext uri="{FF2B5EF4-FFF2-40B4-BE49-F238E27FC236}">
                  <a16:creationId xmlns:a16="http://schemas.microsoft.com/office/drawing/2014/main" id="{339C4D78-45FB-4364-A375-5DCF5648EBE8}"/>
                </a:ext>
              </a:extLst>
            </p:cNvPr>
            <p:cNvSpPr txBox="1"/>
            <p:nvPr/>
          </p:nvSpPr>
          <p:spPr>
            <a:xfrm>
              <a:off x="555312" y="3264402"/>
              <a:ext cx="487634" cy="307777"/>
            </a:xfrm>
            <a:prstGeom prst="rect">
              <a:avLst/>
            </a:prstGeom>
            <a:noFill/>
          </p:spPr>
          <p:txBody>
            <a:bodyPr wrap="none" rtlCol="0">
              <a:spAutoFit/>
            </a:bodyPr>
            <a:lstStyle/>
            <a:p>
              <a:pPr algn="l"/>
              <a:r>
                <a:rPr lang="fi-FI" sz="1400" dirty="0">
                  <a:solidFill>
                    <a:schemeClr val="tx2"/>
                  </a:solidFill>
                  <a:latin typeface="Ubuntu" panose="020B0504030602030204" pitchFamily="34" charset="0"/>
                  <a:cs typeface="Arial" panose="020B0604020202020204" pitchFamily="34" charset="0"/>
                </a:rPr>
                <a:t>100</a:t>
              </a:r>
              <a:endParaRPr lang="en-FI" sz="1400" dirty="0">
                <a:solidFill>
                  <a:schemeClr val="tx2"/>
                </a:solidFill>
                <a:latin typeface="Ubuntu" panose="020B0504030602030204" pitchFamily="34" charset="0"/>
                <a:cs typeface="Arial" panose="020B0604020202020204" pitchFamily="34" charset="0"/>
              </a:endParaRPr>
            </a:p>
          </p:txBody>
        </p:sp>
        <p:sp>
          <p:nvSpPr>
            <p:cNvPr id="10" name="TextBox 9">
              <a:extLst>
                <a:ext uri="{FF2B5EF4-FFF2-40B4-BE49-F238E27FC236}">
                  <a16:creationId xmlns:a16="http://schemas.microsoft.com/office/drawing/2014/main" id="{A85C4EBF-1CA9-4581-AE43-641AA1C0CEFD}"/>
                </a:ext>
              </a:extLst>
            </p:cNvPr>
            <p:cNvSpPr txBox="1"/>
            <p:nvPr/>
          </p:nvSpPr>
          <p:spPr>
            <a:xfrm>
              <a:off x="716908" y="5166324"/>
              <a:ext cx="284052" cy="307777"/>
            </a:xfrm>
            <a:prstGeom prst="rect">
              <a:avLst/>
            </a:prstGeom>
            <a:noFill/>
          </p:spPr>
          <p:txBody>
            <a:bodyPr wrap="none" rtlCol="0">
              <a:spAutoFit/>
            </a:bodyPr>
            <a:lstStyle/>
            <a:p>
              <a:pPr algn="l"/>
              <a:r>
                <a:rPr lang="fi-FI" sz="1400" dirty="0">
                  <a:solidFill>
                    <a:schemeClr val="tx2"/>
                  </a:solidFill>
                  <a:latin typeface="Ubuntu" panose="020B0504030602030204" pitchFamily="34" charset="0"/>
                  <a:cs typeface="Arial" panose="020B0604020202020204" pitchFamily="34" charset="0"/>
                </a:rPr>
                <a:t>1</a:t>
              </a:r>
              <a:endParaRPr lang="en-FI" sz="1400" dirty="0">
                <a:solidFill>
                  <a:schemeClr val="tx2"/>
                </a:solidFill>
                <a:latin typeface="Ubuntu" panose="020B050403060203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25A993DA-BD9A-411A-8834-FD9AF94EEB38}"/>
                </a:ext>
              </a:extLst>
            </p:cNvPr>
            <p:cNvSpPr txBox="1"/>
            <p:nvPr/>
          </p:nvSpPr>
          <p:spPr>
            <a:xfrm>
              <a:off x="412645" y="2205231"/>
              <a:ext cx="630301" cy="307777"/>
            </a:xfrm>
            <a:prstGeom prst="rect">
              <a:avLst/>
            </a:prstGeom>
            <a:noFill/>
          </p:spPr>
          <p:txBody>
            <a:bodyPr wrap="none" rtlCol="0">
              <a:spAutoFit/>
            </a:bodyPr>
            <a:lstStyle/>
            <a:p>
              <a:pPr algn="l"/>
              <a:r>
                <a:rPr lang="fi-FI" sz="1400" dirty="0">
                  <a:solidFill>
                    <a:schemeClr val="tx2"/>
                  </a:solidFill>
                  <a:latin typeface="Ubuntu" panose="020B0504030602030204" pitchFamily="34" charset="0"/>
                  <a:cs typeface="Arial" panose="020B0604020202020204" pitchFamily="34" charset="0"/>
                </a:rPr>
                <a:t>1 000</a:t>
              </a:r>
              <a:endParaRPr lang="en-FI" sz="1400" dirty="0">
                <a:solidFill>
                  <a:schemeClr val="tx2"/>
                </a:solidFill>
                <a:latin typeface="Ubuntu" panose="020B050403060203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B7425CE1-819A-4C42-BFE8-24C91061DA10}"/>
                </a:ext>
              </a:extLst>
            </p:cNvPr>
            <p:cNvSpPr txBox="1"/>
            <p:nvPr/>
          </p:nvSpPr>
          <p:spPr>
            <a:xfrm>
              <a:off x="471314" y="1674176"/>
              <a:ext cx="1309974" cy="307777"/>
            </a:xfrm>
            <a:prstGeom prst="rect">
              <a:avLst/>
            </a:prstGeom>
            <a:noFill/>
          </p:spPr>
          <p:txBody>
            <a:bodyPr wrap="none" rtlCol="0">
              <a:spAutoFit/>
            </a:bodyPr>
            <a:lstStyle/>
            <a:p>
              <a:pPr algn="l"/>
              <a:r>
                <a:rPr lang="fi-FI" sz="1400" b="1" dirty="0">
                  <a:solidFill>
                    <a:schemeClr val="tx2"/>
                  </a:solidFill>
                  <a:latin typeface="Ubuntu" panose="020B0504030602030204" pitchFamily="34" charset="0"/>
                  <a:cs typeface="Arial" panose="020B0604020202020204" pitchFamily="34" charset="0"/>
                </a:rPr>
                <a:t>Price EUR/kg</a:t>
              </a:r>
              <a:endParaRPr lang="en-FI" sz="1400" b="1" dirty="0">
                <a:solidFill>
                  <a:schemeClr val="tx2"/>
                </a:solidFill>
                <a:latin typeface="Ubuntu" panose="020B050403060203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B3E5AA28-7A47-4C72-8917-48C5DC47F3B4}"/>
                </a:ext>
              </a:extLst>
            </p:cNvPr>
            <p:cNvSpPr txBox="1"/>
            <p:nvPr/>
          </p:nvSpPr>
          <p:spPr>
            <a:xfrm>
              <a:off x="1455894" y="5762256"/>
              <a:ext cx="383438" cy="307777"/>
            </a:xfrm>
            <a:prstGeom prst="rect">
              <a:avLst/>
            </a:prstGeom>
            <a:noFill/>
          </p:spPr>
          <p:txBody>
            <a:bodyPr wrap="none" rtlCol="0">
              <a:spAutoFit/>
            </a:bodyPr>
            <a:lstStyle/>
            <a:p>
              <a:pPr algn="l"/>
              <a:r>
                <a:rPr lang="fi-FI" sz="1400">
                  <a:solidFill>
                    <a:schemeClr val="tx2"/>
                  </a:solidFill>
                  <a:latin typeface="Ubuntu" panose="020B0504030602030204" pitchFamily="34" charset="0"/>
                  <a:cs typeface="Arial" panose="020B0604020202020204" pitchFamily="34" charset="0"/>
                </a:rPr>
                <a:t>10</a:t>
              </a:r>
              <a:endParaRPr lang="en-FI" sz="1400">
                <a:solidFill>
                  <a:schemeClr val="tx2"/>
                </a:solidFill>
                <a:latin typeface="Ubuntu" panose="020B050403060203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44BFAD8F-535E-48F0-A375-1FC6DD9AF912}"/>
                </a:ext>
              </a:extLst>
            </p:cNvPr>
            <p:cNvSpPr txBox="1"/>
            <p:nvPr/>
          </p:nvSpPr>
          <p:spPr>
            <a:xfrm>
              <a:off x="5151685" y="5726853"/>
              <a:ext cx="933269" cy="307777"/>
            </a:xfrm>
            <a:prstGeom prst="rect">
              <a:avLst/>
            </a:prstGeom>
            <a:noFill/>
          </p:spPr>
          <p:txBody>
            <a:bodyPr wrap="none" rtlCol="0">
              <a:spAutoFit/>
            </a:bodyPr>
            <a:lstStyle/>
            <a:p>
              <a:pPr algn="l"/>
              <a:r>
                <a:rPr lang="fi-FI" sz="1400" dirty="0">
                  <a:solidFill>
                    <a:schemeClr val="tx2"/>
                  </a:solidFill>
                  <a:latin typeface="Ubuntu" panose="020B0504030602030204" pitchFamily="34" charset="0"/>
                  <a:cs typeface="Arial" panose="020B0604020202020204" pitchFamily="34" charset="0"/>
                </a:rPr>
                <a:t>+100 000</a:t>
              </a:r>
              <a:endParaRPr lang="en-FI" sz="1400" dirty="0">
                <a:solidFill>
                  <a:schemeClr val="tx2"/>
                </a:solidFill>
                <a:latin typeface="Ubuntu" panose="020B050403060203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0987D5B4-0B6C-41A8-96DB-108131D08559}"/>
                </a:ext>
              </a:extLst>
            </p:cNvPr>
            <p:cNvSpPr txBox="1"/>
            <p:nvPr/>
          </p:nvSpPr>
          <p:spPr>
            <a:xfrm>
              <a:off x="2496873" y="5762256"/>
              <a:ext cx="487634" cy="307777"/>
            </a:xfrm>
            <a:prstGeom prst="rect">
              <a:avLst/>
            </a:prstGeom>
            <a:noFill/>
          </p:spPr>
          <p:txBody>
            <a:bodyPr wrap="none" rtlCol="0">
              <a:spAutoFit/>
            </a:bodyPr>
            <a:lstStyle/>
            <a:p>
              <a:pPr algn="l"/>
              <a:r>
                <a:rPr lang="fi-FI" sz="1400">
                  <a:solidFill>
                    <a:schemeClr val="tx2"/>
                  </a:solidFill>
                  <a:latin typeface="Ubuntu" panose="020B0504030602030204" pitchFamily="34" charset="0"/>
                  <a:cs typeface="Arial" panose="020B0604020202020204" pitchFamily="34" charset="0"/>
                </a:rPr>
                <a:t>100</a:t>
              </a:r>
              <a:endParaRPr lang="en-FI" sz="1400">
                <a:solidFill>
                  <a:schemeClr val="tx2"/>
                </a:solidFill>
                <a:latin typeface="Ubuntu" panose="020B050403060203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F990067C-4D00-46CC-B457-DD2F7C04B5A2}"/>
                </a:ext>
              </a:extLst>
            </p:cNvPr>
            <p:cNvSpPr txBox="1"/>
            <p:nvPr/>
          </p:nvSpPr>
          <p:spPr>
            <a:xfrm>
              <a:off x="3696496" y="5762256"/>
              <a:ext cx="631904" cy="307777"/>
            </a:xfrm>
            <a:prstGeom prst="rect">
              <a:avLst/>
            </a:prstGeom>
            <a:noFill/>
          </p:spPr>
          <p:txBody>
            <a:bodyPr wrap="none" rtlCol="0">
              <a:spAutoFit/>
            </a:bodyPr>
            <a:lstStyle/>
            <a:p>
              <a:pPr algn="l"/>
              <a:r>
                <a:rPr lang="fi-FI" sz="1400">
                  <a:solidFill>
                    <a:schemeClr val="tx2"/>
                  </a:solidFill>
                  <a:latin typeface="Ubuntu" panose="020B0504030602030204" pitchFamily="34" charset="0"/>
                  <a:cs typeface="Arial" panose="020B0604020202020204" pitchFamily="34" charset="0"/>
                </a:rPr>
                <a:t>1 000</a:t>
              </a:r>
              <a:endParaRPr lang="en-FI" sz="1400">
                <a:solidFill>
                  <a:schemeClr val="tx2"/>
                </a:solidFill>
                <a:latin typeface="Ubuntu" panose="020B050403060203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762A0DBD-C38D-4D48-BA64-62549F223233}"/>
                </a:ext>
              </a:extLst>
            </p:cNvPr>
            <p:cNvSpPr txBox="1"/>
            <p:nvPr/>
          </p:nvSpPr>
          <p:spPr>
            <a:xfrm>
              <a:off x="2192563" y="6010377"/>
              <a:ext cx="2933816" cy="307777"/>
            </a:xfrm>
            <a:prstGeom prst="rect">
              <a:avLst/>
            </a:prstGeom>
            <a:noFill/>
          </p:spPr>
          <p:txBody>
            <a:bodyPr wrap="none" rtlCol="0">
              <a:spAutoFit/>
            </a:bodyPr>
            <a:lstStyle/>
            <a:p>
              <a:pPr algn="l"/>
              <a:r>
                <a:rPr lang="fi-FI" sz="1400" b="1" dirty="0">
                  <a:solidFill>
                    <a:schemeClr val="tx2"/>
                  </a:solidFill>
                  <a:latin typeface="Ubuntu" panose="020B0504030602030204" pitchFamily="34" charset="0"/>
                  <a:cs typeface="Arial" panose="020B0604020202020204" pitchFamily="34" charset="0"/>
                </a:rPr>
                <a:t>Market </a:t>
              </a:r>
              <a:r>
                <a:rPr lang="fi-FI" sz="1400" b="1" dirty="0" err="1">
                  <a:solidFill>
                    <a:schemeClr val="tx2"/>
                  </a:solidFill>
                  <a:latin typeface="Ubuntu" panose="020B0504030602030204" pitchFamily="34" charset="0"/>
                  <a:cs typeface="Arial" panose="020B0604020202020204" pitchFamily="34" charset="0"/>
                </a:rPr>
                <a:t>demand</a:t>
              </a:r>
              <a:r>
                <a:rPr lang="fi-FI" sz="1400" b="1" dirty="0">
                  <a:solidFill>
                    <a:schemeClr val="tx2"/>
                  </a:solidFill>
                  <a:latin typeface="Ubuntu" panose="020B0504030602030204" pitchFamily="34" charset="0"/>
                  <a:cs typeface="Arial" panose="020B0604020202020204" pitchFamily="34" charset="0"/>
                </a:rPr>
                <a:t> per </a:t>
              </a:r>
              <a:r>
                <a:rPr lang="fi-FI" sz="1400" b="1" dirty="0" err="1">
                  <a:solidFill>
                    <a:schemeClr val="tx2"/>
                  </a:solidFill>
                  <a:latin typeface="Ubuntu" panose="020B0504030602030204" pitchFamily="34" charset="0"/>
                  <a:cs typeface="Arial" panose="020B0604020202020204" pitchFamily="34" charset="0"/>
                </a:rPr>
                <a:t>product</a:t>
              </a:r>
              <a:r>
                <a:rPr lang="fi-FI" sz="1400" b="1" dirty="0">
                  <a:solidFill>
                    <a:schemeClr val="tx2"/>
                  </a:solidFill>
                  <a:latin typeface="Ubuntu" panose="020B0504030602030204" pitchFamily="34" charset="0"/>
                  <a:cs typeface="Arial" panose="020B0604020202020204" pitchFamily="34" charset="0"/>
                </a:rPr>
                <a:t>, t/a</a:t>
              </a:r>
              <a:endParaRPr lang="en-FI" sz="1400" b="1" dirty="0">
                <a:solidFill>
                  <a:schemeClr val="tx2"/>
                </a:solidFill>
                <a:latin typeface="Ubuntu" panose="020B0504030602030204" pitchFamily="34" charset="0"/>
                <a:cs typeface="Arial" panose="020B0604020202020204" pitchFamily="34" charset="0"/>
              </a:endParaRPr>
            </a:p>
          </p:txBody>
        </p:sp>
        <p:sp>
          <p:nvSpPr>
            <p:cNvPr id="24" name="Rectangle 23">
              <a:extLst>
                <a:ext uri="{FF2B5EF4-FFF2-40B4-BE49-F238E27FC236}">
                  <a16:creationId xmlns:a16="http://schemas.microsoft.com/office/drawing/2014/main" id="{4378ED20-1D92-494D-8698-3E0005F8A28B}"/>
                </a:ext>
              </a:extLst>
            </p:cNvPr>
            <p:cNvSpPr/>
            <p:nvPr/>
          </p:nvSpPr>
          <p:spPr>
            <a:xfrm>
              <a:off x="1536126" y="3021268"/>
              <a:ext cx="1007556" cy="532772"/>
            </a:xfrm>
            <a:prstGeom prst="rect">
              <a:avLst/>
            </a:prstGeom>
            <a:solidFill>
              <a:schemeClr val="accent5">
                <a:lumMod val="20000"/>
                <a:lumOff val="80000"/>
                <a:alpha val="79000"/>
              </a:schemeClr>
            </a:solid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l"/>
              <a:r>
                <a:rPr lang="en-US" sz="1100" b="1" dirty="0">
                  <a:solidFill>
                    <a:schemeClr val="tx2"/>
                  </a:solidFill>
                  <a:latin typeface="Ubuntu" panose="020B0504030602030204" pitchFamily="34" charset="0"/>
                  <a:cs typeface="Arial" panose="020B0604020202020204" pitchFamily="34" charset="0"/>
                </a:rPr>
                <a:t>Cosmetic </a:t>
              </a:r>
            </a:p>
            <a:p>
              <a:pPr algn="l"/>
              <a:r>
                <a:rPr lang="en-US" sz="1100" dirty="0">
                  <a:solidFill>
                    <a:schemeClr val="tx2"/>
                  </a:solidFill>
                  <a:latin typeface="Ubuntu" panose="020B0504030602030204" pitchFamily="34" charset="0"/>
                  <a:cs typeface="Arial" panose="020B0604020202020204" pitchFamily="34" charset="0"/>
                </a:rPr>
                <a:t>Active </a:t>
              </a:r>
            </a:p>
            <a:p>
              <a:pPr algn="l"/>
              <a:r>
                <a:rPr lang="en-US" sz="1100" dirty="0">
                  <a:solidFill>
                    <a:schemeClr val="tx2"/>
                  </a:solidFill>
                  <a:latin typeface="Ubuntu" panose="020B0504030602030204" pitchFamily="34" charset="0"/>
                  <a:cs typeface="Arial" panose="020B0604020202020204" pitchFamily="34" charset="0"/>
                </a:rPr>
                <a:t>+200 €/kg</a:t>
              </a:r>
            </a:p>
          </p:txBody>
        </p:sp>
        <p:sp>
          <p:nvSpPr>
            <p:cNvPr id="28" name="Rectangle 27">
              <a:extLst>
                <a:ext uri="{FF2B5EF4-FFF2-40B4-BE49-F238E27FC236}">
                  <a16:creationId xmlns:a16="http://schemas.microsoft.com/office/drawing/2014/main" id="{F39534EC-01DE-4636-8B89-BAB929A39CEA}"/>
                </a:ext>
              </a:extLst>
            </p:cNvPr>
            <p:cNvSpPr/>
            <p:nvPr/>
          </p:nvSpPr>
          <p:spPr>
            <a:xfrm>
              <a:off x="3711089" y="4567432"/>
              <a:ext cx="1121706" cy="532772"/>
            </a:xfrm>
            <a:prstGeom prst="rect">
              <a:avLst/>
            </a:prstGeom>
            <a:solidFill>
              <a:schemeClr val="accent5">
                <a:lumMod val="20000"/>
                <a:lumOff val="80000"/>
                <a:alpha val="79000"/>
              </a:schemeClr>
            </a:solid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l"/>
              <a:r>
                <a:rPr lang="en-US" sz="1100" b="1" dirty="0">
                  <a:solidFill>
                    <a:schemeClr val="tx2"/>
                  </a:solidFill>
                  <a:latin typeface="Ubuntu" panose="020B0504030602030204" pitchFamily="34" charset="0"/>
                  <a:cs typeface="Arial" panose="020B0604020202020204" pitchFamily="34" charset="0"/>
                </a:rPr>
                <a:t>Food &amp; Bev</a:t>
              </a:r>
            </a:p>
            <a:p>
              <a:pPr algn="l"/>
              <a:r>
                <a:rPr lang="en-US" sz="1100" dirty="0">
                  <a:solidFill>
                    <a:schemeClr val="tx2"/>
                  </a:solidFill>
                  <a:latin typeface="Ubuntu" panose="020B0504030602030204" pitchFamily="34" charset="0"/>
                  <a:cs typeface="Arial" panose="020B0604020202020204" pitchFamily="34" charset="0"/>
                </a:rPr>
                <a:t>Functional</a:t>
              </a:r>
            </a:p>
            <a:p>
              <a:pPr algn="l"/>
              <a:r>
                <a:rPr lang="en-US" sz="1100" dirty="0">
                  <a:solidFill>
                    <a:schemeClr val="tx2"/>
                  </a:solidFill>
                  <a:latin typeface="Ubuntu" panose="020B0504030602030204" pitchFamily="34" charset="0"/>
                  <a:cs typeface="Arial" panose="020B0604020202020204" pitchFamily="34" charset="0"/>
                </a:rPr>
                <a:t>1-5 €/kg</a:t>
              </a:r>
            </a:p>
          </p:txBody>
        </p:sp>
        <p:sp>
          <p:nvSpPr>
            <p:cNvPr id="26" name="Rectangle 25">
              <a:extLst>
                <a:ext uri="{FF2B5EF4-FFF2-40B4-BE49-F238E27FC236}">
                  <a16:creationId xmlns:a16="http://schemas.microsoft.com/office/drawing/2014/main" id="{2E59F1D8-3774-45AA-AC3E-21702D11CA65}"/>
                </a:ext>
              </a:extLst>
            </p:cNvPr>
            <p:cNvSpPr/>
            <p:nvPr/>
          </p:nvSpPr>
          <p:spPr>
            <a:xfrm>
              <a:off x="4686754" y="5117622"/>
              <a:ext cx="1121708" cy="532772"/>
            </a:xfrm>
            <a:prstGeom prst="rect">
              <a:avLst/>
            </a:prstGeom>
            <a:solidFill>
              <a:schemeClr val="accent5">
                <a:lumMod val="20000"/>
                <a:lumOff val="80000"/>
                <a:alpha val="79000"/>
              </a:schemeClr>
            </a:solid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l"/>
              <a:r>
                <a:rPr lang="en-US" sz="1100" b="1" dirty="0">
                  <a:solidFill>
                    <a:schemeClr val="tx2"/>
                  </a:solidFill>
                  <a:latin typeface="Ubuntu" panose="020B0504030602030204" pitchFamily="34" charset="0"/>
                  <a:cs typeface="Arial" panose="020B0604020202020204" pitchFamily="34" charset="0"/>
                </a:rPr>
                <a:t>Chemical</a:t>
              </a:r>
            </a:p>
            <a:p>
              <a:pPr algn="l"/>
              <a:r>
                <a:rPr lang="en-US" sz="1100" dirty="0">
                  <a:solidFill>
                    <a:schemeClr val="tx2"/>
                  </a:solidFill>
                  <a:latin typeface="Ubuntu" panose="020B0504030602030204" pitchFamily="34" charset="0"/>
                  <a:cs typeface="Arial" panose="020B0604020202020204" pitchFamily="34" charset="0"/>
                </a:rPr>
                <a:t>Platform</a:t>
              </a:r>
            </a:p>
            <a:p>
              <a:pPr algn="l"/>
              <a:r>
                <a:rPr lang="en-US" sz="1100" dirty="0">
                  <a:solidFill>
                    <a:schemeClr val="tx2"/>
                  </a:solidFill>
                  <a:latin typeface="Ubuntu" panose="020B0504030602030204" pitchFamily="34" charset="0"/>
                  <a:cs typeface="Arial" panose="020B0604020202020204" pitchFamily="34" charset="0"/>
                </a:rPr>
                <a:t>0-2 €/kg</a:t>
              </a:r>
            </a:p>
          </p:txBody>
        </p:sp>
        <p:sp>
          <p:nvSpPr>
            <p:cNvPr id="25" name="Rectangle 24">
              <a:extLst>
                <a:ext uri="{FF2B5EF4-FFF2-40B4-BE49-F238E27FC236}">
                  <a16:creationId xmlns:a16="http://schemas.microsoft.com/office/drawing/2014/main" id="{88C493C4-7A9D-4E2D-B71A-648D43849067}"/>
                </a:ext>
              </a:extLst>
            </p:cNvPr>
            <p:cNvSpPr/>
            <p:nvPr/>
          </p:nvSpPr>
          <p:spPr>
            <a:xfrm>
              <a:off x="1978664" y="3634531"/>
              <a:ext cx="1078143" cy="532772"/>
            </a:xfrm>
            <a:prstGeom prst="rect">
              <a:avLst/>
            </a:prstGeom>
            <a:solidFill>
              <a:schemeClr val="accent1">
                <a:lumMod val="20000"/>
                <a:lumOff val="8000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l"/>
              <a:r>
                <a:rPr lang="en-US" sz="1100" b="1" dirty="0">
                  <a:solidFill>
                    <a:schemeClr val="tx2"/>
                  </a:solidFill>
                  <a:latin typeface="Ubuntu" panose="020B0504030602030204" pitchFamily="34" charset="0"/>
                  <a:cs typeface="Arial" panose="020B0604020202020204" pitchFamily="34" charset="0"/>
                </a:rPr>
                <a:t>Cosmetic </a:t>
              </a:r>
            </a:p>
            <a:p>
              <a:pPr algn="l"/>
              <a:r>
                <a:rPr lang="en-US" sz="1100" dirty="0">
                  <a:solidFill>
                    <a:schemeClr val="tx2"/>
                  </a:solidFill>
                  <a:latin typeface="Ubuntu" panose="020B0504030602030204" pitchFamily="34" charset="0"/>
                  <a:cs typeface="Arial" panose="020B0604020202020204" pitchFamily="34" charset="0"/>
                </a:rPr>
                <a:t>Functional </a:t>
              </a:r>
            </a:p>
            <a:p>
              <a:pPr algn="l"/>
              <a:r>
                <a:rPr lang="en-US" sz="1100" dirty="0">
                  <a:solidFill>
                    <a:schemeClr val="tx2"/>
                  </a:solidFill>
                  <a:latin typeface="Ubuntu" panose="020B0504030602030204" pitchFamily="34" charset="0"/>
                  <a:cs typeface="Arial" panose="020B0604020202020204" pitchFamily="34" charset="0"/>
                </a:rPr>
                <a:t>20-80 €/kg</a:t>
              </a:r>
            </a:p>
          </p:txBody>
        </p:sp>
        <p:pic>
          <p:nvPicPr>
            <p:cNvPr id="49" name="Graphic 48" descr="Perfume Bottle outline">
              <a:extLst>
                <a:ext uri="{FF2B5EF4-FFF2-40B4-BE49-F238E27FC236}">
                  <a16:creationId xmlns:a16="http://schemas.microsoft.com/office/drawing/2014/main" id="{6F40270E-5DFA-43C1-BB1E-ADCAE8EE1142}"/>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241182" y="3031162"/>
              <a:ext cx="303970" cy="303970"/>
            </a:xfrm>
            <a:prstGeom prst="rect">
              <a:avLst/>
            </a:prstGeom>
          </p:spPr>
        </p:pic>
        <p:pic>
          <p:nvPicPr>
            <p:cNvPr id="53" name="Graphic 52" descr="Cupcake outline">
              <a:extLst>
                <a:ext uri="{FF2B5EF4-FFF2-40B4-BE49-F238E27FC236}">
                  <a16:creationId xmlns:a16="http://schemas.microsoft.com/office/drawing/2014/main" id="{A7BFCD80-4F7D-4CE8-ABF2-B62447111DBC}"/>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563001" y="4581898"/>
              <a:ext cx="303970" cy="303970"/>
            </a:xfrm>
            <a:prstGeom prst="rect">
              <a:avLst/>
            </a:prstGeom>
          </p:spPr>
        </p:pic>
        <p:pic>
          <p:nvPicPr>
            <p:cNvPr id="56" name="Graphic 55" descr="Chemicals outline">
              <a:extLst>
                <a:ext uri="{FF2B5EF4-FFF2-40B4-BE49-F238E27FC236}">
                  <a16:creationId xmlns:a16="http://schemas.microsoft.com/office/drawing/2014/main" id="{2CB4DDAE-907E-4BDC-8396-338D31A2315B}"/>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5360846" y="5129708"/>
              <a:ext cx="447616" cy="447616"/>
            </a:xfrm>
            <a:prstGeom prst="rect">
              <a:avLst/>
            </a:prstGeom>
          </p:spPr>
        </p:pic>
        <p:pic>
          <p:nvPicPr>
            <p:cNvPr id="57" name="Graphic 56" descr="Perfume Bottle outline">
              <a:extLst>
                <a:ext uri="{FF2B5EF4-FFF2-40B4-BE49-F238E27FC236}">
                  <a16:creationId xmlns:a16="http://schemas.microsoft.com/office/drawing/2014/main" id="{A8F63A79-8C93-49D1-A258-A1E37D9B4957}"/>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752837" y="3632372"/>
              <a:ext cx="303970" cy="303970"/>
            </a:xfrm>
            <a:prstGeom prst="rect">
              <a:avLst/>
            </a:prstGeom>
          </p:spPr>
        </p:pic>
        <p:sp>
          <p:nvSpPr>
            <p:cNvPr id="58" name="Freeform 115">
              <a:extLst>
                <a:ext uri="{FF2B5EF4-FFF2-40B4-BE49-F238E27FC236}">
                  <a16:creationId xmlns:a16="http://schemas.microsoft.com/office/drawing/2014/main" id="{CCA12199-8CBA-49C0-82F2-95E32A361E50}"/>
                </a:ext>
              </a:extLst>
            </p:cNvPr>
            <p:cNvSpPr>
              <a:spLocks noEditPoints="1"/>
            </p:cNvSpPr>
            <p:nvPr/>
          </p:nvSpPr>
          <p:spPr bwMode="auto">
            <a:xfrm>
              <a:off x="1857674" y="2497134"/>
              <a:ext cx="215170" cy="189868"/>
            </a:xfrm>
            <a:custGeom>
              <a:avLst/>
              <a:gdLst>
                <a:gd name="T0" fmla="*/ 176 w 176"/>
                <a:gd name="T1" fmla="*/ 52 h 176"/>
                <a:gd name="T2" fmla="*/ 124 w 176"/>
                <a:gd name="T3" fmla="*/ 0 h 176"/>
                <a:gd name="T4" fmla="*/ 88 w 176"/>
                <a:gd name="T5" fmla="*/ 15 h 176"/>
                <a:gd name="T6" fmla="*/ 52 w 176"/>
                <a:gd name="T7" fmla="*/ 0 h 176"/>
                <a:gd name="T8" fmla="*/ 0 w 176"/>
                <a:gd name="T9" fmla="*/ 52 h 176"/>
                <a:gd name="T10" fmla="*/ 0 w 176"/>
                <a:gd name="T11" fmla="*/ 58 h 176"/>
                <a:gd name="T12" fmla="*/ 88 w 176"/>
                <a:gd name="T13" fmla="*/ 176 h 176"/>
                <a:gd name="T14" fmla="*/ 176 w 176"/>
                <a:gd name="T15" fmla="*/ 58 h 176"/>
                <a:gd name="T16" fmla="*/ 176 w 176"/>
                <a:gd name="T17" fmla="*/ 52 h 176"/>
                <a:gd name="T18" fmla="*/ 168 w 176"/>
                <a:gd name="T19" fmla="*/ 57 h 176"/>
                <a:gd name="T20" fmla="*/ 88 w 176"/>
                <a:gd name="T21" fmla="*/ 167 h 176"/>
                <a:gd name="T22" fmla="*/ 8 w 176"/>
                <a:gd name="T23" fmla="*/ 57 h 176"/>
                <a:gd name="T24" fmla="*/ 8 w 176"/>
                <a:gd name="T25" fmla="*/ 52 h 176"/>
                <a:gd name="T26" fmla="*/ 52 w 176"/>
                <a:gd name="T27" fmla="*/ 8 h 176"/>
                <a:gd name="T28" fmla="*/ 82 w 176"/>
                <a:gd name="T29" fmla="*/ 20 h 176"/>
                <a:gd name="T30" fmla="*/ 88 w 176"/>
                <a:gd name="T31" fmla="*/ 26 h 176"/>
                <a:gd name="T32" fmla="*/ 94 w 176"/>
                <a:gd name="T33" fmla="*/ 20 h 176"/>
                <a:gd name="T34" fmla="*/ 124 w 176"/>
                <a:gd name="T35" fmla="*/ 8 h 176"/>
                <a:gd name="T36" fmla="*/ 168 w 176"/>
                <a:gd name="T37" fmla="*/ 52 h 176"/>
                <a:gd name="T38" fmla="*/ 168 w 176"/>
                <a:gd name="T39" fmla="*/ 57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6" h="176">
                  <a:moveTo>
                    <a:pt x="176" y="52"/>
                  </a:moveTo>
                  <a:cubicBezTo>
                    <a:pt x="176" y="23"/>
                    <a:pt x="153" y="0"/>
                    <a:pt x="124" y="0"/>
                  </a:cubicBezTo>
                  <a:cubicBezTo>
                    <a:pt x="110" y="0"/>
                    <a:pt x="97" y="6"/>
                    <a:pt x="88" y="15"/>
                  </a:cubicBezTo>
                  <a:cubicBezTo>
                    <a:pt x="79" y="6"/>
                    <a:pt x="66" y="0"/>
                    <a:pt x="52" y="0"/>
                  </a:cubicBezTo>
                  <a:cubicBezTo>
                    <a:pt x="23" y="0"/>
                    <a:pt x="0" y="23"/>
                    <a:pt x="0" y="52"/>
                  </a:cubicBezTo>
                  <a:cubicBezTo>
                    <a:pt x="0" y="55"/>
                    <a:pt x="1" y="59"/>
                    <a:pt x="0" y="58"/>
                  </a:cubicBezTo>
                  <a:cubicBezTo>
                    <a:pt x="6" y="109"/>
                    <a:pt x="80" y="176"/>
                    <a:pt x="88" y="176"/>
                  </a:cubicBezTo>
                  <a:cubicBezTo>
                    <a:pt x="96" y="176"/>
                    <a:pt x="170" y="109"/>
                    <a:pt x="176" y="58"/>
                  </a:cubicBezTo>
                  <a:cubicBezTo>
                    <a:pt x="175" y="59"/>
                    <a:pt x="176" y="55"/>
                    <a:pt x="176" y="52"/>
                  </a:cubicBezTo>
                  <a:moveTo>
                    <a:pt x="168" y="57"/>
                  </a:moveTo>
                  <a:cubicBezTo>
                    <a:pt x="163" y="100"/>
                    <a:pt x="103" y="158"/>
                    <a:pt x="88" y="167"/>
                  </a:cubicBezTo>
                  <a:cubicBezTo>
                    <a:pt x="73" y="158"/>
                    <a:pt x="13" y="100"/>
                    <a:pt x="8" y="57"/>
                  </a:cubicBezTo>
                  <a:cubicBezTo>
                    <a:pt x="8" y="57"/>
                    <a:pt x="8" y="55"/>
                    <a:pt x="8" y="52"/>
                  </a:cubicBezTo>
                  <a:cubicBezTo>
                    <a:pt x="8" y="28"/>
                    <a:pt x="28" y="8"/>
                    <a:pt x="52" y="8"/>
                  </a:cubicBezTo>
                  <a:cubicBezTo>
                    <a:pt x="63" y="8"/>
                    <a:pt x="74" y="12"/>
                    <a:pt x="82" y="20"/>
                  </a:cubicBezTo>
                  <a:cubicBezTo>
                    <a:pt x="88" y="26"/>
                    <a:pt x="88" y="26"/>
                    <a:pt x="88" y="26"/>
                  </a:cubicBezTo>
                  <a:cubicBezTo>
                    <a:pt x="94" y="20"/>
                    <a:pt x="94" y="20"/>
                    <a:pt x="94" y="20"/>
                  </a:cubicBezTo>
                  <a:cubicBezTo>
                    <a:pt x="102" y="12"/>
                    <a:pt x="113" y="8"/>
                    <a:pt x="124" y="8"/>
                  </a:cubicBezTo>
                  <a:cubicBezTo>
                    <a:pt x="148" y="8"/>
                    <a:pt x="168" y="28"/>
                    <a:pt x="168" y="52"/>
                  </a:cubicBezTo>
                  <a:cubicBezTo>
                    <a:pt x="168" y="55"/>
                    <a:pt x="168" y="57"/>
                    <a:pt x="168" y="57"/>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pl-PL">
                <a:latin typeface="Ubuntu" panose="020B0504030602030204" pitchFamily="34" charset="0"/>
              </a:endParaRPr>
            </a:p>
          </p:txBody>
        </p:sp>
        <p:sp>
          <p:nvSpPr>
            <p:cNvPr id="23" name="Rectangle 22">
              <a:extLst>
                <a:ext uri="{FF2B5EF4-FFF2-40B4-BE49-F238E27FC236}">
                  <a16:creationId xmlns:a16="http://schemas.microsoft.com/office/drawing/2014/main" id="{13802960-63D5-4E5C-9BE5-645362C3259C}"/>
                </a:ext>
              </a:extLst>
            </p:cNvPr>
            <p:cNvSpPr/>
            <p:nvPr/>
          </p:nvSpPr>
          <p:spPr>
            <a:xfrm>
              <a:off x="2616568" y="4468269"/>
              <a:ext cx="1057533" cy="532772"/>
            </a:xfrm>
            <a:prstGeom prst="rect">
              <a:avLst/>
            </a:prstGeom>
            <a:solidFill>
              <a:schemeClr val="accent1">
                <a:lumMod val="20000"/>
                <a:lumOff val="8000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l"/>
              <a:r>
                <a:rPr lang="en-US" sz="1100" b="1" dirty="0">
                  <a:solidFill>
                    <a:schemeClr val="tx2"/>
                  </a:solidFill>
                  <a:latin typeface="Ubuntu" panose="020B0504030602030204" pitchFamily="34" charset="0"/>
                  <a:cs typeface="Arial" panose="020B0604020202020204" pitchFamily="34" charset="0"/>
                </a:rPr>
                <a:t>Chemical</a:t>
              </a:r>
            </a:p>
            <a:p>
              <a:pPr algn="l"/>
              <a:r>
                <a:rPr lang="en-US" sz="1100" dirty="0">
                  <a:solidFill>
                    <a:schemeClr val="tx2"/>
                  </a:solidFill>
                  <a:latin typeface="Ubuntu" panose="020B0504030602030204" pitchFamily="34" charset="0"/>
                  <a:cs typeface="Arial" panose="020B0604020202020204" pitchFamily="34" charset="0"/>
                </a:rPr>
                <a:t>Functional </a:t>
              </a:r>
            </a:p>
            <a:p>
              <a:pPr algn="l"/>
              <a:r>
                <a:rPr lang="en-US" sz="1100" dirty="0">
                  <a:solidFill>
                    <a:schemeClr val="tx2"/>
                  </a:solidFill>
                  <a:latin typeface="Ubuntu" panose="020B0504030602030204" pitchFamily="34" charset="0"/>
                  <a:cs typeface="Arial" panose="020B0604020202020204" pitchFamily="34" charset="0"/>
                </a:rPr>
                <a:t>2-20 €/kg</a:t>
              </a:r>
            </a:p>
          </p:txBody>
        </p:sp>
        <p:pic>
          <p:nvPicPr>
            <p:cNvPr id="54" name="Graphic 53" descr="Glue outline">
              <a:extLst>
                <a:ext uri="{FF2B5EF4-FFF2-40B4-BE49-F238E27FC236}">
                  <a16:creationId xmlns:a16="http://schemas.microsoft.com/office/drawing/2014/main" id="{74DD0A19-E9BB-420B-8213-BA728604CD14}"/>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3419825" y="4663972"/>
              <a:ext cx="303970" cy="303970"/>
            </a:xfrm>
            <a:prstGeom prst="rect">
              <a:avLst/>
            </a:prstGeom>
          </p:spPr>
        </p:pic>
        <p:pic>
          <p:nvPicPr>
            <p:cNvPr id="55" name="Graphic 54" descr="Paint outline">
              <a:extLst>
                <a:ext uri="{FF2B5EF4-FFF2-40B4-BE49-F238E27FC236}">
                  <a16:creationId xmlns:a16="http://schemas.microsoft.com/office/drawing/2014/main" id="{B7D59C73-B16A-45E0-98EC-C67F6B1CED3D}"/>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3408049" y="4467887"/>
              <a:ext cx="282964" cy="282964"/>
            </a:xfrm>
            <a:prstGeom prst="rect">
              <a:avLst/>
            </a:prstGeom>
          </p:spPr>
        </p:pic>
        <p:sp>
          <p:nvSpPr>
            <p:cNvPr id="29" name="TextBox 28">
              <a:extLst>
                <a:ext uri="{FF2B5EF4-FFF2-40B4-BE49-F238E27FC236}">
                  <a16:creationId xmlns:a16="http://schemas.microsoft.com/office/drawing/2014/main" id="{89628B70-7B08-1DC9-4ACF-26C6649C6B21}"/>
                </a:ext>
              </a:extLst>
            </p:cNvPr>
            <p:cNvSpPr txBox="1"/>
            <p:nvPr/>
          </p:nvSpPr>
          <p:spPr>
            <a:xfrm>
              <a:off x="2746759" y="4159463"/>
              <a:ext cx="776175" cy="307777"/>
            </a:xfrm>
            <a:prstGeom prst="rect">
              <a:avLst/>
            </a:prstGeom>
            <a:noFill/>
          </p:spPr>
          <p:txBody>
            <a:bodyPr wrap="none" rtlCol="0">
              <a:spAutoFit/>
            </a:bodyPr>
            <a:lstStyle/>
            <a:p>
              <a:pPr algn="l"/>
              <a:r>
                <a:rPr lang="fi-FI" sz="1400" b="1" dirty="0">
                  <a:solidFill>
                    <a:srgbClr val="FF0000"/>
                  </a:solidFill>
                  <a:latin typeface="Ubuntu" panose="020B0504030602030204" pitchFamily="34" charset="0"/>
                  <a:cs typeface="Arial" panose="020B0604020202020204" pitchFamily="34" charset="0"/>
                </a:rPr>
                <a:t>FOCUS</a:t>
              </a:r>
              <a:endParaRPr lang="en-FI" sz="1400" b="1" dirty="0">
                <a:solidFill>
                  <a:srgbClr val="FF0000"/>
                </a:solidFill>
                <a:latin typeface="Ubuntu" panose="020B0504030602030204" pitchFamily="34" charset="0"/>
                <a:cs typeface="Arial" panose="020B0604020202020204" pitchFamily="34" charset="0"/>
              </a:endParaRPr>
            </a:p>
          </p:txBody>
        </p:sp>
      </p:grpSp>
      <p:sp>
        <p:nvSpPr>
          <p:cNvPr id="22" name="Content Placeholder 3">
            <a:extLst>
              <a:ext uri="{FF2B5EF4-FFF2-40B4-BE49-F238E27FC236}">
                <a16:creationId xmlns:a16="http://schemas.microsoft.com/office/drawing/2014/main" id="{45FE4F1C-7AA0-1CF3-EF59-E085013A3524}"/>
              </a:ext>
            </a:extLst>
          </p:cNvPr>
          <p:cNvSpPr txBox="1">
            <a:spLocks/>
          </p:cNvSpPr>
          <p:nvPr/>
        </p:nvSpPr>
        <p:spPr>
          <a:xfrm>
            <a:off x="6151033" y="1676304"/>
            <a:ext cx="5407196" cy="400123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Tx/>
              <a:buBlip>
                <a:blip r:embed="rId12">
                  <a:extLst>
                    <a:ext uri="{96DAC541-7B7A-43D3-8B79-37D633B846F1}">
                      <asvg:svgBlip xmlns:asvg="http://schemas.microsoft.com/office/drawing/2016/SVG/main" r:embed="rId13"/>
                    </a:ext>
                  </a:extLst>
                </a:blip>
              </a:buBlip>
              <a:defRPr sz="2400" kern="1200">
                <a:solidFill>
                  <a:schemeClr val="tx1"/>
                </a:solidFill>
                <a:latin typeface="Ubuntu" panose="020B0504030602030204" pitchFamily="34" charset="0"/>
                <a:ea typeface="+mn-ea"/>
                <a:cs typeface="+mn-cs"/>
              </a:defRPr>
            </a:lvl1pPr>
            <a:lvl2pPr marL="685800" indent="-228600" algn="l" defTabSz="914400" rtl="0" eaLnBrk="1" latinLnBrk="0" hangingPunct="1">
              <a:lnSpc>
                <a:spcPct val="90000"/>
              </a:lnSpc>
              <a:spcBef>
                <a:spcPts val="500"/>
              </a:spcBef>
              <a:buFontTx/>
              <a:buBlip>
                <a:blip r:embed="rId12">
                  <a:extLst>
                    <a:ext uri="{96DAC541-7B7A-43D3-8B79-37D633B846F1}">
                      <asvg:svgBlip xmlns:asvg="http://schemas.microsoft.com/office/drawing/2016/SVG/main" r:embed="rId13"/>
                    </a:ext>
                  </a:extLst>
                </a:blip>
              </a:buBlip>
              <a:defRPr sz="2000" kern="1200">
                <a:solidFill>
                  <a:schemeClr val="tx1"/>
                </a:solidFill>
                <a:latin typeface="Ubuntu" panose="020B0504030602030204" pitchFamily="34" charset="0"/>
                <a:ea typeface="+mn-ea"/>
                <a:cs typeface="+mn-cs"/>
              </a:defRPr>
            </a:lvl2pPr>
            <a:lvl3pPr marL="1143000" indent="-228600" algn="l" defTabSz="914400" rtl="0" eaLnBrk="1" latinLnBrk="0" hangingPunct="1">
              <a:lnSpc>
                <a:spcPct val="90000"/>
              </a:lnSpc>
              <a:spcBef>
                <a:spcPts val="500"/>
              </a:spcBef>
              <a:buFontTx/>
              <a:buBlip>
                <a:blip r:embed="rId12">
                  <a:extLst>
                    <a:ext uri="{96DAC541-7B7A-43D3-8B79-37D633B846F1}">
                      <asvg:svgBlip xmlns:asvg="http://schemas.microsoft.com/office/drawing/2016/SVG/main" r:embed="rId13"/>
                    </a:ext>
                  </a:extLst>
                </a:blip>
              </a:buBlip>
              <a:defRPr sz="1800" kern="1200">
                <a:solidFill>
                  <a:schemeClr val="tx1"/>
                </a:solidFill>
                <a:latin typeface="Ubuntu" panose="020B0504030602030204" pitchFamily="34" charset="0"/>
                <a:ea typeface="+mn-ea"/>
                <a:cs typeface="+mn-cs"/>
              </a:defRPr>
            </a:lvl3pPr>
            <a:lvl4pPr marL="1600200" indent="-228600" algn="l" defTabSz="914400" rtl="0" eaLnBrk="1" latinLnBrk="0" hangingPunct="1">
              <a:lnSpc>
                <a:spcPct val="90000"/>
              </a:lnSpc>
              <a:spcBef>
                <a:spcPts val="500"/>
              </a:spcBef>
              <a:buFontTx/>
              <a:buBlip>
                <a:blip r:embed="rId12">
                  <a:extLst>
                    <a:ext uri="{96DAC541-7B7A-43D3-8B79-37D633B846F1}">
                      <asvg:svgBlip xmlns:asvg="http://schemas.microsoft.com/office/drawing/2016/SVG/main" r:embed="rId13"/>
                    </a:ext>
                  </a:extLst>
                </a:blip>
              </a:buBlip>
              <a:defRPr sz="1600" kern="1200">
                <a:solidFill>
                  <a:schemeClr val="tx1"/>
                </a:solidFill>
                <a:latin typeface="Ubuntu" panose="020B0504030602030204" pitchFamily="34" charset="0"/>
                <a:ea typeface="+mn-ea"/>
                <a:cs typeface="+mn-cs"/>
              </a:defRPr>
            </a:lvl4pPr>
            <a:lvl5pPr marL="2057400" indent="-228600" algn="l" defTabSz="914400" rtl="0" eaLnBrk="1" latinLnBrk="0" hangingPunct="1">
              <a:lnSpc>
                <a:spcPct val="90000"/>
              </a:lnSpc>
              <a:spcBef>
                <a:spcPts val="500"/>
              </a:spcBef>
              <a:buFontTx/>
              <a:buBlip>
                <a:blip r:embed="rId12">
                  <a:extLst>
                    <a:ext uri="{96DAC541-7B7A-43D3-8B79-37D633B846F1}">
                      <asvg:svgBlip xmlns:asvg="http://schemas.microsoft.com/office/drawing/2016/SVG/main" r:embed="rId13"/>
                    </a:ext>
                  </a:extLst>
                </a:blip>
              </a:buBlip>
              <a:defRPr sz="1600" kern="1200">
                <a:solidFill>
                  <a:schemeClr val="tx1"/>
                </a:solidFill>
                <a:latin typeface="Ubuntu" panose="020B05040306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a:solidFill>
                  <a:schemeClr val="tx2"/>
                </a:solidFill>
                <a:latin typeface="Ubuntu" panose="020B0504030602030204" pitchFamily="34" charset="0"/>
              </a:rPr>
              <a:t>Short-term focus</a:t>
            </a:r>
          </a:p>
          <a:p>
            <a:r>
              <a:rPr lang="en-US" sz="2000" dirty="0">
                <a:solidFill>
                  <a:schemeClr val="tx2"/>
                </a:solidFill>
                <a:latin typeface="Ubuntu" panose="020B0504030602030204" pitchFamily="34" charset="0"/>
              </a:rPr>
              <a:t>Cosmetics formulations with product sales</a:t>
            </a:r>
          </a:p>
          <a:p>
            <a:r>
              <a:rPr lang="en-US" sz="2000" dirty="0">
                <a:solidFill>
                  <a:schemeClr val="tx2"/>
                </a:solidFill>
                <a:latin typeface="Ubuntu" panose="020B0504030602030204" pitchFamily="34" charset="0"/>
              </a:rPr>
              <a:t>Replacing fossil biopolymers in functional </a:t>
            </a:r>
            <a:r>
              <a:rPr lang="en-US" sz="2000" dirty="0">
                <a:solidFill>
                  <a:schemeClr val="tx2"/>
                </a:solidFill>
              </a:rPr>
              <a:t>industrial </a:t>
            </a:r>
            <a:r>
              <a:rPr lang="en-US" sz="2000" dirty="0">
                <a:solidFill>
                  <a:schemeClr val="tx2"/>
                </a:solidFill>
                <a:latin typeface="Ubuntu" panose="020B0504030602030204" pitchFamily="34" charset="0"/>
              </a:rPr>
              <a:t>chemicals with product sales</a:t>
            </a:r>
          </a:p>
          <a:p>
            <a:pPr marL="0" indent="0">
              <a:buNone/>
            </a:pPr>
            <a:r>
              <a:rPr lang="en-US" sz="2000" b="1" dirty="0">
                <a:solidFill>
                  <a:schemeClr val="tx2"/>
                </a:solidFill>
                <a:latin typeface="Ubuntu" panose="020B0504030602030204" pitchFamily="34" charset="0"/>
              </a:rPr>
              <a:t>In the longer term, we will have several attractive markets</a:t>
            </a:r>
          </a:p>
          <a:p>
            <a:r>
              <a:rPr lang="en-US" sz="2000" dirty="0" err="1">
                <a:solidFill>
                  <a:schemeClr val="tx2"/>
                </a:solidFill>
                <a:latin typeface="Ubuntu" panose="020B0504030602030204" pitchFamily="34" charset="0"/>
              </a:rPr>
              <a:t>Food&amp;Beverage</a:t>
            </a:r>
            <a:r>
              <a:rPr lang="en-US" sz="2000" dirty="0">
                <a:solidFill>
                  <a:schemeClr val="tx2"/>
                </a:solidFill>
                <a:latin typeface="Ubuntu" panose="020B0504030602030204" pitchFamily="34" charset="0"/>
              </a:rPr>
              <a:t>, feed and active ingredients markets are attractive business verticals, but have longer time-to-market due to regulation</a:t>
            </a:r>
          </a:p>
          <a:p>
            <a:r>
              <a:rPr lang="en-US" sz="2000" dirty="0">
                <a:solidFill>
                  <a:schemeClr val="tx2"/>
                </a:solidFill>
                <a:latin typeface="Ubuntu" panose="020B0504030602030204" pitchFamily="34" charset="0"/>
              </a:rPr>
              <a:t>New markets are entered through product development in own R&amp;D and with market specific partners</a:t>
            </a:r>
          </a:p>
        </p:txBody>
      </p:sp>
      <p:sp>
        <p:nvSpPr>
          <p:cNvPr id="27" name="Footer Placeholder 26">
            <a:extLst>
              <a:ext uri="{FF2B5EF4-FFF2-40B4-BE49-F238E27FC236}">
                <a16:creationId xmlns:a16="http://schemas.microsoft.com/office/drawing/2014/main" id="{DA8C7E3C-FCB2-02A7-922B-F03DCBDB4BFC}"/>
              </a:ext>
            </a:extLst>
          </p:cNvPr>
          <p:cNvSpPr>
            <a:spLocks noGrp="1"/>
          </p:cNvSpPr>
          <p:nvPr>
            <p:ph type="ftr" sz="quarter" idx="11"/>
          </p:nvPr>
        </p:nvSpPr>
        <p:spPr/>
        <p:txBody>
          <a:bodyPr/>
          <a:lstStyle/>
          <a:p>
            <a:pPr algn="ctr"/>
            <a:r>
              <a:rPr lang="en-US" dirty="0"/>
              <a:t>© Boreal Bioproducts 2024</a:t>
            </a:r>
            <a:endParaRPr lang="en-FI" dirty="0"/>
          </a:p>
        </p:txBody>
      </p:sp>
    </p:spTree>
    <p:extLst>
      <p:ext uri="{BB962C8B-B14F-4D97-AF65-F5344CB8AC3E}">
        <p14:creationId xmlns:p14="http://schemas.microsoft.com/office/powerpoint/2010/main" val="8943174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97B09E-E719-2C41-B871-71EE0EED9777}"/>
              </a:ext>
            </a:extLst>
          </p:cNvPr>
          <p:cNvSpPr>
            <a:spLocks noGrp="1"/>
          </p:cNvSpPr>
          <p:nvPr>
            <p:ph type="title"/>
          </p:nvPr>
        </p:nvSpPr>
        <p:spPr>
          <a:xfrm>
            <a:off x="576501" y="0"/>
            <a:ext cx="11039765" cy="1379116"/>
          </a:xfrm>
        </p:spPr>
        <p:txBody>
          <a:bodyPr>
            <a:normAutofit/>
          </a:bodyPr>
          <a:lstStyle/>
          <a:p>
            <a:r>
              <a:rPr lang="en-US" sz="2800" dirty="0"/>
              <a:t>Market development </a:t>
            </a:r>
            <a:r>
              <a:rPr lang="en-US" sz="2800" dirty="0">
                <a:sym typeface="Wingdings" panose="05000000000000000000" pitchFamily="2" charset="2"/>
              </a:rPr>
              <a:t> </a:t>
            </a:r>
            <a:r>
              <a:rPr lang="en-US" sz="2800" dirty="0"/>
              <a:t>Plant commission 2026</a:t>
            </a:r>
          </a:p>
        </p:txBody>
      </p:sp>
      <p:sp>
        <p:nvSpPr>
          <p:cNvPr id="4" name="Arrow: Pentagon 3">
            <a:extLst>
              <a:ext uri="{FF2B5EF4-FFF2-40B4-BE49-F238E27FC236}">
                <a16:creationId xmlns:a16="http://schemas.microsoft.com/office/drawing/2014/main" id="{AF1CA735-9E45-AA39-AAC1-00560F96FE3E}"/>
              </a:ext>
            </a:extLst>
          </p:cNvPr>
          <p:cNvSpPr/>
          <p:nvPr/>
        </p:nvSpPr>
        <p:spPr>
          <a:xfrm>
            <a:off x="661802" y="3417627"/>
            <a:ext cx="11039765" cy="429133"/>
          </a:xfrm>
          <a:prstGeom prst="homePlate">
            <a:avLst>
              <a:gd name="adj" fmla="val 46054"/>
            </a:avLst>
          </a:prstGeom>
          <a:solidFill>
            <a:srgbClr val="FBF9FA"/>
          </a:solidFill>
          <a:ln>
            <a:solidFill>
              <a:srgbClr val="2C82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FI" sz="1400">
              <a:solidFill>
                <a:srgbClr val="2C826B"/>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161BB8E6-2F89-185D-53EC-8AEF5102EC01}"/>
              </a:ext>
            </a:extLst>
          </p:cNvPr>
          <p:cNvSpPr txBox="1"/>
          <p:nvPr/>
        </p:nvSpPr>
        <p:spPr>
          <a:xfrm>
            <a:off x="2470487" y="3447527"/>
            <a:ext cx="65274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800" b="1" i="0" u="none" strike="noStrike" kern="1200" cap="none" spc="0" normalizeH="0" baseline="0" noProof="0" dirty="0">
                <a:ln>
                  <a:noFill/>
                </a:ln>
                <a:solidFill>
                  <a:srgbClr val="2C826B"/>
                </a:solidFill>
                <a:effectLst/>
                <a:uLnTx/>
                <a:uFillTx/>
                <a:latin typeface="Calibri" panose="020F0502020204030204"/>
                <a:ea typeface="+mn-ea"/>
                <a:cs typeface="+mn-cs"/>
              </a:rPr>
              <a:t>2022</a:t>
            </a:r>
            <a:endParaRPr kumimoji="0" lang="en-FI" sz="1800" b="1" i="0" u="none" strike="noStrike" kern="1200" cap="none" spc="0" normalizeH="0" baseline="0" noProof="0" dirty="0">
              <a:ln>
                <a:noFill/>
              </a:ln>
              <a:solidFill>
                <a:srgbClr val="2C826B"/>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04EBDA11-61D9-8C0E-8A10-04AC870C49AC}"/>
              </a:ext>
            </a:extLst>
          </p:cNvPr>
          <p:cNvSpPr txBox="1"/>
          <p:nvPr/>
        </p:nvSpPr>
        <p:spPr>
          <a:xfrm>
            <a:off x="5769629" y="3447527"/>
            <a:ext cx="65274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800" b="1" i="0" u="none" strike="noStrike" kern="1200" cap="none" spc="0" normalizeH="0" baseline="0" noProof="0" dirty="0">
                <a:ln>
                  <a:noFill/>
                </a:ln>
                <a:solidFill>
                  <a:srgbClr val="2C826B"/>
                </a:solidFill>
                <a:effectLst/>
                <a:uLnTx/>
                <a:uFillTx/>
                <a:latin typeface="Calibri" panose="020F0502020204030204"/>
                <a:ea typeface="+mn-ea"/>
                <a:cs typeface="+mn-cs"/>
              </a:rPr>
              <a:t>2024</a:t>
            </a:r>
            <a:endParaRPr kumimoji="0" lang="en-FI" sz="1800" b="1" i="0" u="none" strike="noStrike" kern="1200" cap="none" spc="0" normalizeH="0" baseline="0" noProof="0" dirty="0">
              <a:ln>
                <a:noFill/>
              </a:ln>
              <a:solidFill>
                <a:srgbClr val="2C826B"/>
              </a:solidFill>
              <a:effectLst/>
              <a:uLnTx/>
              <a:uFillTx/>
              <a:latin typeface="Calibri" panose="020F0502020204030204"/>
              <a:ea typeface="+mn-ea"/>
              <a:cs typeface="+mn-cs"/>
            </a:endParaRPr>
          </a:p>
        </p:txBody>
      </p:sp>
      <p:sp>
        <p:nvSpPr>
          <p:cNvPr id="20" name="TextBox 19">
            <a:extLst>
              <a:ext uri="{FF2B5EF4-FFF2-40B4-BE49-F238E27FC236}">
                <a16:creationId xmlns:a16="http://schemas.microsoft.com/office/drawing/2014/main" id="{6D560007-456C-8CFF-0565-C22DCDF73A7D}"/>
              </a:ext>
            </a:extLst>
          </p:cNvPr>
          <p:cNvSpPr txBox="1"/>
          <p:nvPr/>
        </p:nvSpPr>
        <p:spPr>
          <a:xfrm>
            <a:off x="9106822" y="3447527"/>
            <a:ext cx="65274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800" b="1" i="0" u="none" strike="noStrike" kern="1200" cap="none" spc="0" normalizeH="0" baseline="0" noProof="0" dirty="0">
                <a:ln>
                  <a:noFill/>
                </a:ln>
                <a:solidFill>
                  <a:srgbClr val="2C826B"/>
                </a:solidFill>
                <a:effectLst/>
                <a:uLnTx/>
                <a:uFillTx/>
                <a:latin typeface="Calibri" panose="020F0502020204030204"/>
                <a:ea typeface="+mn-ea"/>
                <a:cs typeface="+mn-cs"/>
              </a:rPr>
              <a:t>2026</a:t>
            </a:r>
            <a:endParaRPr kumimoji="0" lang="en-FI" sz="1800" b="1" i="0" u="none" strike="noStrike" kern="1200" cap="none" spc="0" normalizeH="0" baseline="0" noProof="0" dirty="0">
              <a:ln>
                <a:noFill/>
              </a:ln>
              <a:solidFill>
                <a:srgbClr val="2C826B"/>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24B6E45A-3474-C95F-240A-819BA2B84812}"/>
              </a:ext>
            </a:extLst>
          </p:cNvPr>
          <p:cNvSpPr txBox="1"/>
          <p:nvPr/>
        </p:nvSpPr>
        <p:spPr>
          <a:xfrm>
            <a:off x="10756392" y="3447527"/>
            <a:ext cx="65274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800" b="1" i="0" u="none" strike="noStrike" kern="1200" cap="none" spc="0" normalizeH="0" baseline="0" noProof="0" dirty="0">
                <a:ln>
                  <a:noFill/>
                </a:ln>
                <a:solidFill>
                  <a:srgbClr val="2C826B"/>
                </a:solidFill>
                <a:effectLst/>
                <a:uLnTx/>
                <a:uFillTx/>
                <a:latin typeface="Calibri" panose="020F0502020204030204"/>
                <a:ea typeface="+mn-ea"/>
                <a:cs typeface="+mn-cs"/>
              </a:rPr>
              <a:t>2027</a:t>
            </a:r>
            <a:endParaRPr kumimoji="0" lang="en-FI" sz="1800" b="1" i="0" u="none" strike="noStrike" kern="1200" cap="none" spc="0" normalizeH="0" baseline="0" noProof="0" dirty="0">
              <a:ln>
                <a:noFill/>
              </a:ln>
              <a:solidFill>
                <a:srgbClr val="2C826B"/>
              </a:solidFill>
              <a:effectLst/>
              <a:uLnTx/>
              <a:uFillTx/>
              <a:latin typeface="Calibri" panose="020F0502020204030204"/>
              <a:ea typeface="+mn-ea"/>
              <a:cs typeface="+mn-cs"/>
            </a:endParaRPr>
          </a:p>
        </p:txBody>
      </p:sp>
      <p:sp>
        <p:nvSpPr>
          <p:cNvPr id="22" name="TextBox 21">
            <a:extLst>
              <a:ext uri="{FF2B5EF4-FFF2-40B4-BE49-F238E27FC236}">
                <a16:creationId xmlns:a16="http://schemas.microsoft.com/office/drawing/2014/main" id="{3EFB1A6E-D04A-B956-4EE8-AB7F1CD2D111}"/>
              </a:ext>
            </a:extLst>
          </p:cNvPr>
          <p:cNvSpPr txBox="1"/>
          <p:nvPr/>
        </p:nvSpPr>
        <p:spPr>
          <a:xfrm>
            <a:off x="4120058" y="3447527"/>
            <a:ext cx="65274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800" b="1" i="0" u="none" strike="noStrike" kern="1200" cap="none" spc="0" normalizeH="0" baseline="0" noProof="0" dirty="0">
                <a:ln>
                  <a:noFill/>
                </a:ln>
                <a:solidFill>
                  <a:srgbClr val="2C826B"/>
                </a:solidFill>
                <a:effectLst/>
                <a:uLnTx/>
                <a:uFillTx/>
                <a:latin typeface="Calibri" panose="020F0502020204030204"/>
                <a:ea typeface="+mn-ea"/>
                <a:cs typeface="+mn-cs"/>
              </a:rPr>
              <a:t>2023</a:t>
            </a:r>
            <a:endParaRPr kumimoji="0" lang="en-FI" sz="1800" b="1" i="0" u="none" strike="noStrike" kern="1200" cap="none" spc="0" normalizeH="0" baseline="0" noProof="0" dirty="0">
              <a:ln>
                <a:noFill/>
              </a:ln>
              <a:solidFill>
                <a:srgbClr val="2C826B"/>
              </a:solidFill>
              <a:effectLst/>
              <a:uLnTx/>
              <a:uFillTx/>
              <a:latin typeface="Calibri" panose="020F0502020204030204"/>
              <a:ea typeface="+mn-ea"/>
              <a:cs typeface="+mn-cs"/>
            </a:endParaRPr>
          </a:p>
        </p:txBody>
      </p:sp>
      <p:sp>
        <p:nvSpPr>
          <p:cNvPr id="23" name="TextBox 22">
            <a:extLst>
              <a:ext uri="{FF2B5EF4-FFF2-40B4-BE49-F238E27FC236}">
                <a16:creationId xmlns:a16="http://schemas.microsoft.com/office/drawing/2014/main" id="{B118AE8C-2C39-4BB5-20A5-66F3FC798E00}"/>
              </a:ext>
            </a:extLst>
          </p:cNvPr>
          <p:cNvSpPr txBox="1"/>
          <p:nvPr/>
        </p:nvSpPr>
        <p:spPr>
          <a:xfrm>
            <a:off x="7419200" y="3447527"/>
            <a:ext cx="65274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800" b="1" i="0" u="none" strike="noStrike" kern="1200" cap="none" spc="0" normalizeH="0" baseline="0" noProof="0" dirty="0">
                <a:ln>
                  <a:noFill/>
                </a:ln>
                <a:solidFill>
                  <a:srgbClr val="2C826B"/>
                </a:solidFill>
                <a:effectLst/>
                <a:uLnTx/>
                <a:uFillTx/>
                <a:latin typeface="Calibri" panose="020F0502020204030204"/>
                <a:ea typeface="+mn-ea"/>
                <a:cs typeface="+mn-cs"/>
              </a:rPr>
              <a:t>2025</a:t>
            </a:r>
            <a:endParaRPr kumimoji="0" lang="en-FI" sz="1800" b="1" i="0" u="none" strike="noStrike" kern="1200" cap="none" spc="0" normalizeH="0" baseline="0" noProof="0" dirty="0">
              <a:ln>
                <a:noFill/>
              </a:ln>
              <a:solidFill>
                <a:srgbClr val="2C826B"/>
              </a:solidFill>
              <a:effectLst/>
              <a:uLnTx/>
              <a:uFillTx/>
              <a:latin typeface="Calibri" panose="020F0502020204030204"/>
              <a:ea typeface="+mn-ea"/>
              <a:cs typeface="+mn-cs"/>
            </a:endParaRPr>
          </a:p>
        </p:txBody>
      </p:sp>
      <p:sp>
        <p:nvSpPr>
          <p:cNvPr id="24" name="TextBox 23">
            <a:extLst>
              <a:ext uri="{FF2B5EF4-FFF2-40B4-BE49-F238E27FC236}">
                <a16:creationId xmlns:a16="http://schemas.microsoft.com/office/drawing/2014/main" id="{18C70C3E-E916-8669-AEA0-625D620B3678}"/>
              </a:ext>
            </a:extLst>
          </p:cNvPr>
          <p:cNvSpPr txBox="1"/>
          <p:nvPr/>
        </p:nvSpPr>
        <p:spPr>
          <a:xfrm>
            <a:off x="820916" y="3447527"/>
            <a:ext cx="65274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800" b="1" i="0" u="none" strike="noStrike" kern="1200" cap="none" spc="0" normalizeH="0" baseline="0" noProof="0" dirty="0">
                <a:ln>
                  <a:noFill/>
                </a:ln>
                <a:solidFill>
                  <a:srgbClr val="2C826B"/>
                </a:solidFill>
                <a:effectLst/>
                <a:uLnTx/>
                <a:uFillTx/>
                <a:latin typeface="Calibri" panose="020F0502020204030204"/>
                <a:ea typeface="+mn-ea"/>
                <a:cs typeface="+mn-cs"/>
              </a:rPr>
              <a:t>2021</a:t>
            </a:r>
            <a:endParaRPr kumimoji="0" lang="en-FI" sz="1800" b="1" i="0" u="none" strike="noStrike" kern="1200" cap="none" spc="0" normalizeH="0" baseline="0" noProof="0" dirty="0">
              <a:ln>
                <a:noFill/>
              </a:ln>
              <a:solidFill>
                <a:srgbClr val="2C826B"/>
              </a:solidFill>
              <a:effectLst/>
              <a:uLnTx/>
              <a:uFillTx/>
              <a:latin typeface="Calibri" panose="020F0502020204030204"/>
              <a:ea typeface="+mn-ea"/>
              <a:cs typeface="+mn-cs"/>
            </a:endParaRPr>
          </a:p>
        </p:txBody>
      </p:sp>
      <p:sp>
        <p:nvSpPr>
          <p:cNvPr id="26" name="TextBox 25">
            <a:extLst>
              <a:ext uri="{FF2B5EF4-FFF2-40B4-BE49-F238E27FC236}">
                <a16:creationId xmlns:a16="http://schemas.microsoft.com/office/drawing/2014/main" id="{F2EE1C0B-25FF-2A9F-4F00-663EEFEA3CFA}"/>
              </a:ext>
            </a:extLst>
          </p:cNvPr>
          <p:cNvSpPr txBox="1"/>
          <p:nvPr/>
        </p:nvSpPr>
        <p:spPr>
          <a:xfrm>
            <a:off x="666777" y="3937541"/>
            <a:ext cx="2964001" cy="338554"/>
          </a:xfrm>
          <a:prstGeom prst="rect">
            <a:avLst/>
          </a:prstGeom>
          <a:noFill/>
        </p:spPr>
        <p:txBody>
          <a:bodyPr wrap="square" rtlCol="0">
            <a:spAutoFit/>
          </a:bodyPr>
          <a:lstStyle/>
          <a:p>
            <a:pPr algn="l"/>
            <a:r>
              <a:rPr lang="en-US" sz="1600" dirty="0">
                <a:latin typeface="Ubuntu" panose="020B0504030602030204" pitchFamily="34" charset="0"/>
                <a:cs typeface="Arial" panose="020B0604020202020204" pitchFamily="34" charset="0"/>
              </a:rPr>
              <a:t>Pilot Plant</a:t>
            </a:r>
            <a:endParaRPr lang="en-FI" sz="1600" dirty="0">
              <a:latin typeface="Ubuntu" panose="020B0504030602030204" pitchFamily="34" charset="0"/>
              <a:cs typeface="Arial" panose="020B0604020202020204" pitchFamily="34" charset="0"/>
            </a:endParaRPr>
          </a:p>
        </p:txBody>
      </p:sp>
      <p:pic>
        <p:nvPicPr>
          <p:cNvPr id="34" name="Picture 33" descr="Men in white coats in a factory&#10;&#10;Description automatically generated with low confidence">
            <a:extLst>
              <a:ext uri="{FF2B5EF4-FFF2-40B4-BE49-F238E27FC236}">
                <a16:creationId xmlns:a16="http://schemas.microsoft.com/office/drawing/2014/main" id="{D3CF553A-4835-C774-6558-93FB9B44877A}"/>
              </a:ext>
            </a:extLst>
          </p:cNvPr>
          <p:cNvPicPr>
            <a:picLocks noChangeAspect="1"/>
          </p:cNvPicPr>
          <p:nvPr/>
        </p:nvPicPr>
        <p:blipFill rotWithShape="1">
          <a:blip r:embed="rId2" cstate="screen">
            <a:extLst>
              <a:ext uri="{BEBA8EAE-BF5A-486C-A8C5-ECC9F3942E4B}">
                <a14:imgProps xmlns:a14="http://schemas.microsoft.com/office/drawing/2010/main">
                  <a14:imgLayer r:embed="rId3">
                    <a14:imgEffect>
                      <a14:colorTemperature colorTemp="5900"/>
                    </a14:imgEffect>
                    <a14:imgEffect>
                      <a14:brightnessContrast bright="20000"/>
                    </a14:imgEffect>
                  </a14:imgLayer>
                </a14:imgProps>
              </a:ext>
              <a:ext uri="{28A0092B-C50C-407E-A947-70E740481C1C}">
                <a14:useLocalDpi xmlns:a14="http://schemas.microsoft.com/office/drawing/2010/main"/>
              </a:ext>
            </a:extLst>
          </a:blip>
          <a:srcRect/>
          <a:stretch/>
        </p:blipFill>
        <p:spPr>
          <a:xfrm>
            <a:off x="715581" y="4277217"/>
            <a:ext cx="2931102" cy="1681201"/>
          </a:xfrm>
          <a:prstGeom prst="rect">
            <a:avLst/>
          </a:prstGeom>
          <a:ln w="12700">
            <a:solidFill>
              <a:schemeClr val="bg2"/>
            </a:solidFill>
          </a:ln>
        </p:spPr>
      </p:pic>
      <p:pic>
        <p:nvPicPr>
          <p:cNvPr id="36" name="Picture 4" descr="A brief refresher on Technology Readiness Levels (TRL) | CloudWATCH">
            <a:extLst>
              <a:ext uri="{FF2B5EF4-FFF2-40B4-BE49-F238E27FC236}">
                <a16:creationId xmlns:a16="http://schemas.microsoft.com/office/drawing/2014/main" id="{40DF5A5E-CDF7-9368-0C6E-27CADEA13D49}"/>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2325352" y="5774459"/>
            <a:ext cx="1305427" cy="173502"/>
          </a:xfrm>
          <a:prstGeom prst="rect">
            <a:avLst/>
          </a:prstGeom>
          <a:noFill/>
          <a:extLst>
            <a:ext uri="{909E8E84-426E-40DD-AFC4-6F175D3DCCD1}">
              <a14:hiddenFill xmlns:a14="http://schemas.microsoft.com/office/drawing/2010/main">
                <a:solidFill>
                  <a:srgbClr val="FFFFFF"/>
                </a:solidFill>
              </a14:hiddenFill>
            </a:ext>
          </a:extLst>
        </p:spPr>
      </p:pic>
      <p:sp>
        <p:nvSpPr>
          <p:cNvPr id="38" name="Shape">
            <a:extLst>
              <a:ext uri="{FF2B5EF4-FFF2-40B4-BE49-F238E27FC236}">
                <a16:creationId xmlns:a16="http://schemas.microsoft.com/office/drawing/2014/main" id="{105731F0-8F0E-F66C-7B46-5CC663F0EAA1}"/>
              </a:ext>
            </a:extLst>
          </p:cNvPr>
          <p:cNvSpPr/>
          <p:nvPr/>
        </p:nvSpPr>
        <p:spPr>
          <a:xfrm>
            <a:off x="3345604" y="4309854"/>
            <a:ext cx="213203" cy="408888"/>
          </a:xfrm>
          <a:custGeom>
            <a:avLst/>
            <a:gdLst/>
            <a:ahLst/>
            <a:cxnLst>
              <a:cxn ang="0">
                <a:pos x="wd2" y="hd2"/>
              </a:cxn>
              <a:cxn ang="5400000">
                <a:pos x="wd2" y="hd2"/>
              </a:cxn>
              <a:cxn ang="10800000">
                <a:pos x="wd2" y="hd2"/>
              </a:cxn>
              <a:cxn ang="16200000">
                <a:pos x="wd2" y="hd2"/>
              </a:cxn>
            </a:cxnLst>
            <a:rect l="0" t="0" r="r" b="b"/>
            <a:pathLst>
              <a:path w="21600" h="21600" extrusionOk="0">
                <a:moveTo>
                  <a:pt x="3636" y="21315"/>
                </a:moveTo>
                <a:cubicBezTo>
                  <a:pt x="3636" y="21219"/>
                  <a:pt x="3636" y="21124"/>
                  <a:pt x="3422" y="21124"/>
                </a:cubicBezTo>
                <a:cubicBezTo>
                  <a:pt x="3422" y="21124"/>
                  <a:pt x="3422" y="21124"/>
                  <a:pt x="3422" y="21219"/>
                </a:cubicBezTo>
                <a:cubicBezTo>
                  <a:pt x="3422" y="21219"/>
                  <a:pt x="3422" y="21219"/>
                  <a:pt x="3422" y="21219"/>
                </a:cubicBezTo>
                <a:cubicBezTo>
                  <a:pt x="3422" y="21124"/>
                  <a:pt x="3422" y="21124"/>
                  <a:pt x="3422" y="21124"/>
                </a:cubicBezTo>
                <a:cubicBezTo>
                  <a:pt x="3422" y="21124"/>
                  <a:pt x="3422" y="21219"/>
                  <a:pt x="3422" y="21315"/>
                </a:cubicBezTo>
                <a:cubicBezTo>
                  <a:pt x="3422" y="21219"/>
                  <a:pt x="3422" y="21315"/>
                  <a:pt x="3636" y="21315"/>
                </a:cubicBezTo>
                <a:close/>
                <a:moveTo>
                  <a:pt x="9838" y="20744"/>
                </a:moveTo>
                <a:cubicBezTo>
                  <a:pt x="9624" y="20839"/>
                  <a:pt x="9838" y="20839"/>
                  <a:pt x="9838" y="20839"/>
                </a:cubicBezTo>
                <a:cubicBezTo>
                  <a:pt x="9838" y="20934"/>
                  <a:pt x="9838" y="20934"/>
                  <a:pt x="9838" y="20934"/>
                </a:cubicBezTo>
                <a:cubicBezTo>
                  <a:pt x="9838" y="20839"/>
                  <a:pt x="10051" y="20839"/>
                  <a:pt x="10051" y="20839"/>
                </a:cubicBezTo>
                <a:cubicBezTo>
                  <a:pt x="10051" y="20839"/>
                  <a:pt x="9838" y="20744"/>
                  <a:pt x="9838" y="20744"/>
                </a:cubicBezTo>
                <a:close/>
                <a:moveTo>
                  <a:pt x="4277" y="21124"/>
                </a:moveTo>
                <a:cubicBezTo>
                  <a:pt x="4277" y="21124"/>
                  <a:pt x="4277" y="21029"/>
                  <a:pt x="4277" y="21029"/>
                </a:cubicBezTo>
                <a:cubicBezTo>
                  <a:pt x="4277" y="20934"/>
                  <a:pt x="4277" y="20934"/>
                  <a:pt x="4491" y="20839"/>
                </a:cubicBezTo>
                <a:cubicBezTo>
                  <a:pt x="4491" y="20839"/>
                  <a:pt x="4705" y="20744"/>
                  <a:pt x="4491" y="20839"/>
                </a:cubicBezTo>
                <a:cubicBezTo>
                  <a:pt x="4277" y="20839"/>
                  <a:pt x="4277" y="20839"/>
                  <a:pt x="4277" y="20839"/>
                </a:cubicBezTo>
                <a:cubicBezTo>
                  <a:pt x="4063" y="20934"/>
                  <a:pt x="4063" y="20934"/>
                  <a:pt x="3850" y="20934"/>
                </a:cubicBezTo>
                <a:cubicBezTo>
                  <a:pt x="3850" y="20934"/>
                  <a:pt x="3422" y="21029"/>
                  <a:pt x="3636" y="20839"/>
                </a:cubicBezTo>
                <a:cubicBezTo>
                  <a:pt x="3422" y="20934"/>
                  <a:pt x="3636" y="20934"/>
                  <a:pt x="3422" y="21029"/>
                </a:cubicBezTo>
                <a:cubicBezTo>
                  <a:pt x="3636" y="21029"/>
                  <a:pt x="3850" y="21029"/>
                  <a:pt x="3850" y="21029"/>
                </a:cubicBezTo>
                <a:cubicBezTo>
                  <a:pt x="3850" y="21029"/>
                  <a:pt x="3850" y="21029"/>
                  <a:pt x="3850" y="21029"/>
                </a:cubicBezTo>
                <a:cubicBezTo>
                  <a:pt x="3850" y="21029"/>
                  <a:pt x="3636" y="21029"/>
                  <a:pt x="3422" y="21029"/>
                </a:cubicBezTo>
                <a:cubicBezTo>
                  <a:pt x="3636" y="21124"/>
                  <a:pt x="3636" y="21219"/>
                  <a:pt x="3636" y="21315"/>
                </a:cubicBezTo>
                <a:cubicBezTo>
                  <a:pt x="3636" y="21315"/>
                  <a:pt x="3850" y="21219"/>
                  <a:pt x="3850" y="21219"/>
                </a:cubicBezTo>
                <a:cubicBezTo>
                  <a:pt x="3850" y="21219"/>
                  <a:pt x="3850" y="21219"/>
                  <a:pt x="3850" y="21315"/>
                </a:cubicBezTo>
                <a:cubicBezTo>
                  <a:pt x="3850" y="21315"/>
                  <a:pt x="3850" y="21219"/>
                  <a:pt x="3850" y="21315"/>
                </a:cubicBezTo>
                <a:cubicBezTo>
                  <a:pt x="3850" y="21315"/>
                  <a:pt x="3850" y="21219"/>
                  <a:pt x="4063" y="21219"/>
                </a:cubicBezTo>
                <a:cubicBezTo>
                  <a:pt x="4063" y="21219"/>
                  <a:pt x="4063" y="21219"/>
                  <a:pt x="4063" y="21315"/>
                </a:cubicBezTo>
                <a:cubicBezTo>
                  <a:pt x="4063" y="21315"/>
                  <a:pt x="4063" y="21219"/>
                  <a:pt x="4063" y="21219"/>
                </a:cubicBezTo>
                <a:cubicBezTo>
                  <a:pt x="4277" y="21219"/>
                  <a:pt x="4063" y="21219"/>
                  <a:pt x="4063" y="21219"/>
                </a:cubicBezTo>
                <a:cubicBezTo>
                  <a:pt x="4063" y="21219"/>
                  <a:pt x="4277" y="21124"/>
                  <a:pt x="4277" y="21124"/>
                </a:cubicBezTo>
                <a:close/>
                <a:moveTo>
                  <a:pt x="11762" y="20458"/>
                </a:moveTo>
                <a:cubicBezTo>
                  <a:pt x="11762" y="20553"/>
                  <a:pt x="11549" y="20553"/>
                  <a:pt x="11762" y="20648"/>
                </a:cubicBezTo>
                <a:cubicBezTo>
                  <a:pt x="11762" y="20553"/>
                  <a:pt x="11976" y="20553"/>
                  <a:pt x="11762" y="20458"/>
                </a:cubicBezTo>
                <a:close/>
                <a:moveTo>
                  <a:pt x="2352" y="20553"/>
                </a:moveTo>
                <a:cubicBezTo>
                  <a:pt x="2139" y="20648"/>
                  <a:pt x="2566" y="20648"/>
                  <a:pt x="2566" y="20744"/>
                </a:cubicBezTo>
                <a:cubicBezTo>
                  <a:pt x="2566" y="20648"/>
                  <a:pt x="2780" y="20744"/>
                  <a:pt x="2566" y="20648"/>
                </a:cubicBezTo>
                <a:cubicBezTo>
                  <a:pt x="2780" y="20648"/>
                  <a:pt x="2780" y="20648"/>
                  <a:pt x="2566" y="20648"/>
                </a:cubicBezTo>
                <a:cubicBezTo>
                  <a:pt x="2566" y="20648"/>
                  <a:pt x="2566" y="20648"/>
                  <a:pt x="2566" y="20553"/>
                </a:cubicBezTo>
                <a:cubicBezTo>
                  <a:pt x="2566" y="20553"/>
                  <a:pt x="2566" y="20553"/>
                  <a:pt x="2566" y="20553"/>
                </a:cubicBezTo>
                <a:cubicBezTo>
                  <a:pt x="2566" y="20553"/>
                  <a:pt x="2352" y="20458"/>
                  <a:pt x="2352" y="20458"/>
                </a:cubicBezTo>
                <a:cubicBezTo>
                  <a:pt x="2139" y="20458"/>
                  <a:pt x="2352" y="20553"/>
                  <a:pt x="2352" y="20553"/>
                </a:cubicBezTo>
                <a:close/>
                <a:moveTo>
                  <a:pt x="1711" y="18365"/>
                </a:moveTo>
                <a:cubicBezTo>
                  <a:pt x="1711" y="18365"/>
                  <a:pt x="1711" y="18270"/>
                  <a:pt x="1711" y="18365"/>
                </a:cubicBezTo>
                <a:cubicBezTo>
                  <a:pt x="1711" y="18365"/>
                  <a:pt x="1711" y="18365"/>
                  <a:pt x="1711" y="18365"/>
                </a:cubicBezTo>
                <a:close/>
                <a:moveTo>
                  <a:pt x="21600" y="15891"/>
                </a:moveTo>
                <a:cubicBezTo>
                  <a:pt x="21386" y="15796"/>
                  <a:pt x="21172" y="15700"/>
                  <a:pt x="20958" y="15510"/>
                </a:cubicBezTo>
                <a:cubicBezTo>
                  <a:pt x="20958" y="15510"/>
                  <a:pt x="20958" y="15415"/>
                  <a:pt x="20745" y="15320"/>
                </a:cubicBezTo>
                <a:cubicBezTo>
                  <a:pt x="20745" y="15225"/>
                  <a:pt x="20317" y="15130"/>
                  <a:pt x="20103" y="15034"/>
                </a:cubicBezTo>
                <a:cubicBezTo>
                  <a:pt x="19889" y="14939"/>
                  <a:pt x="19461" y="14749"/>
                  <a:pt x="19248" y="14654"/>
                </a:cubicBezTo>
                <a:cubicBezTo>
                  <a:pt x="19034" y="14559"/>
                  <a:pt x="18606" y="14463"/>
                  <a:pt x="18606" y="14368"/>
                </a:cubicBezTo>
                <a:cubicBezTo>
                  <a:pt x="18392" y="14273"/>
                  <a:pt x="18606" y="14273"/>
                  <a:pt x="18820" y="14178"/>
                </a:cubicBezTo>
                <a:cubicBezTo>
                  <a:pt x="19034" y="14083"/>
                  <a:pt x="19248" y="13988"/>
                  <a:pt x="19461" y="13893"/>
                </a:cubicBezTo>
                <a:cubicBezTo>
                  <a:pt x="19461" y="13797"/>
                  <a:pt x="19675" y="13702"/>
                  <a:pt x="19675" y="13607"/>
                </a:cubicBezTo>
                <a:cubicBezTo>
                  <a:pt x="19675" y="13512"/>
                  <a:pt x="19675" y="13512"/>
                  <a:pt x="19675" y="13417"/>
                </a:cubicBezTo>
                <a:cubicBezTo>
                  <a:pt x="19675" y="13322"/>
                  <a:pt x="19461" y="13322"/>
                  <a:pt x="19461" y="13322"/>
                </a:cubicBezTo>
                <a:cubicBezTo>
                  <a:pt x="19248" y="13226"/>
                  <a:pt x="19248" y="13131"/>
                  <a:pt x="19034" y="13131"/>
                </a:cubicBezTo>
                <a:cubicBezTo>
                  <a:pt x="19034" y="13131"/>
                  <a:pt x="18820" y="13131"/>
                  <a:pt x="18606" y="13036"/>
                </a:cubicBezTo>
                <a:cubicBezTo>
                  <a:pt x="18606" y="13036"/>
                  <a:pt x="18606" y="13036"/>
                  <a:pt x="18606" y="12941"/>
                </a:cubicBezTo>
                <a:cubicBezTo>
                  <a:pt x="18606" y="12941"/>
                  <a:pt x="18606" y="12846"/>
                  <a:pt x="18606" y="12846"/>
                </a:cubicBezTo>
                <a:cubicBezTo>
                  <a:pt x="18606" y="12846"/>
                  <a:pt x="18606" y="12751"/>
                  <a:pt x="18392" y="12751"/>
                </a:cubicBezTo>
                <a:cubicBezTo>
                  <a:pt x="18392" y="12751"/>
                  <a:pt x="18392" y="12656"/>
                  <a:pt x="18392" y="12560"/>
                </a:cubicBezTo>
                <a:cubicBezTo>
                  <a:pt x="18606" y="12560"/>
                  <a:pt x="18820" y="12560"/>
                  <a:pt x="18820" y="12465"/>
                </a:cubicBezTo>
                <a:cubicBezTo>
                  <a:pt x="19034" y="12465"/>
                  <a:pt x="18820" y="12370"/>
                  <a:pt x="18606" y="12370"/>
                </a:cubicBezTo>
                <a:cubicBezTo>
                  <a:pt x="18606" y="12275"/>
                  <a:pt x="18820" y="12275"/>
                  <a:pt x="18606" y="12180"/>
                </a:cubicBezTo>
                <a:cubicBezTo>
                  <a:pt x="18392" y="12180"/>
                  <a:pt x="18178" y="12180"/>
                  <a:pt x="18178" y="12180"/>
                </a:cubicBezTo>
                <a:cubicBezTo>
                  <a:pt x="17750" y="12085"/>
                  <a:pt x="17537" y="11704"/>
                  <a:pt x="17964" y="11609"/>
                </a:cubicBezTo>
                <a:cubicBezTo>
                  <a:pt x="18178" y="11514"/>
                  <a:pt x="18178" y="11609"/>
                  <a:pt x="18178" y="11514"/>
                </a:cubicBezTo>
                <a:cubicBezTo>
                  <a:pt x="18178" y="11514"/>
                  <a:pt x="18178" y="11514"/>
                  <a:pt x="18178" y="11419"/>
                </a:cubicBezTo>
                <a:cubicBezTo>
                  <a:pt x="18178" y="11419"/>
                  <a:pt x="18178" y="11419"/>
                  <a:pt x="18178" y="11419"/>
                </a:cubicBezTo>
                <a:cubicBezTo>
                  <a:pt x="18178" y="11228"/>
                  <a:pt x="17750" y="11419"/>
                  <a:pt x="17750" y="11228"/>
                </a:cubicBezTo>
                <a:cubicBezTo>
                  <a:pt x="17750" y="11133"/>
                  <a:pt x="17964" y="11133"/>
                  <a:pt x="17964" y="11038"/>
                </a:cubicBezTo>
                <a:cubicBezTo>
                  <a:pt x="17964" y="10943"/>
                  <a:pt x="17964" y="10848"/>
                  <a:pt x="17964" y="10752"/>
                </a:cubicBezTo>
                <a:cubicBezTo>
                  <a:pt x="17964" y="10657"/>
                  <a:pt x="18178" y="10657"/>
                  <a:pt x="18178" y="10562"/>
                </a:cubicBezTo>
                <a:cubicBezTo>
                  <a:pt x="18178" y="10562"/>
                  <a:pt x="17964" y="10467"/>
                  <a:pt x="17964" y="10467"/>
                </a:cubicBezTo>
                <a:cubicBezTo>
                  <a:pt x="17964" y="10372"/>
                  <a:pt x="18392" y="10372"/>
                  <a:pt x="18392" y="10372"/>
                </a:cubicBezTo>
                <a:cubicBezTo>
                  <a:pt x="18606" y="10277"/>
                  <a:pt x="18606" y="10372"/>
                  <a:pt x="18820" y="10372"/>
                </a:cubicBezTo>
                <a:cubicBezTo>
                  <a:pt x="18820" y="10277"/>
                  <a:pt x="18606" y="10181"/>
                  <a:pt x="18606" y="10086"/>
                </a:cubicBezTo>
                <a:cubicBezTo>
                  <a:pt x="18178" y="9706"/>
                  <a:pt x="17964" y="9325"/>
                  <a:pt x="17537" y="8944"/>
                </a:cubicBezTo>
                <a:cubicBezTo>
                  <a:pt x="17323" y="8564"/>
                  <a:pt x="17109" y="8183"/>
                  <a:pt x="16681" y="7803"/>
                </a:cubicBezTo>
                <a:cubicBezTo>
                  <a:pt x="16681" y="7707"/>
                  <a:pt x="16681" y="7707"/>
                  <a:pt x="16681" y="7612"/>
                </a:cubicBezTo>
                <a:cubicBezTo>
                  <a:pt x="16681" y="7517"/>
                  <a:pt x="16681" y="7422"/>
                  <a:pt x="16895" y="7327"/>
                </a:cubicBezTo>
                <a:cubicBezTo>
                  <a:pt x="17323" y="6946"/>
                  <a:pt x="17964" y="6661"/>
                  <a:pt x="18392" y="6280"/>
                </a:cubicBezTo>
                <a:cubicBezTo>
                  <a:pt x="18392" y="6185"/>
                  <a:pt x="18606" y="5995"/>
                  <a:pt x="18606" y="5900"/>
                </a:cubicBezTo>
                <a:cubicBezTo>
                  <a:pt x="18392" y="5804"/>
                  <a:pt x="18178" y="5614"/>
                  <a:pt x="17964" y="5519"/>
                </a:cubicBezTo>
                <a:cubicBezTo>
                  <a:pt x="17750" y="5424"/>
                  <a:pt x="17537" y="5233"/>
                  <a:pt x="17323" y="5138"/>
                </a:cubicBezTo>
                <a:cubicBezTo>
                  <a:pt x="17323" y="5043"/>
                  <a:pt x="17323" y="5043"/>
                  <a:pt x="17109" y="4948"/>
                </a:cubicBezTo>
                <a:cubicBezTo>
                  <a:pt x="17109" y="4948"/>
                  <a:pt x="16895" y="4853"/>
                  <a:pt x="16681" y="4853"/>
                </a:cubicBezTo>
                <a:cubicBezTo>
                  <a:pt x="16467" y="4853"/>
                  <a:pt x="16040" y="4758"/>
                  <a:pt x="15826" y="4663"/>
                </a:cubicBezTo>
                <a:cubicBezTo>
                  <a:pt x="15612" y="4472"/>
                  <a:pt x="15612" y="4282"/>
                  <a:pt x="15612" y="4092"/>
                </a:cubicBezTo>
                <a:cubicBezTo>
                  <a:pt x="15398" y="3901"/>
                  <a:pt x="15398" y="3806"/>
                  <a:pt x="15612" y="3711"/>
                </a:cubicBezTo>
                <a:cubicBezTo>
                  <a:pt x="15826" y="3521"/>
                  <a:pt x="15826" y="3426"/>
                  <a:pt x="16040" y="3330"/>
                </a:cubicBezTo>
                <a:cubicBezTo>
                  <a:pt x="16040" y="3235"/>
                  <a:pt x="16040" y="3140"/>
                  <a:pt x="16040" y="3140"/>
                </a:cubicBezTo>
                <a:cubicBezTo>
                  <a:pt x="16040" y="3045"/>
                  <a:pt x="15826" y="3045"/>
                  <a:pt x="15612" y="3045"/>
                </a:cubicBezTo>
                <a:cubicBezTo>
                  <a:pt x="15612" y="3045"/>
                  <a:pt x="15398" y="3045"/>
                  <a:pt x="15398" y="3045"/>
                </a:cubicBezTo>
                <a:cubicBezTo>
                  <a:pt x="15398" y="3045"/>
                  <a:pt x="15398" y="2950"/>
                  <a:pt x="15398" y="2950"/>
                </a:cubicBezTo>
                <a:cubicBezTo>
                  <a:pt x="15612" y="2950"/>
                  <a:pt x="15826" y="2855"/>
                  <a:pt x="15826" y="2855"/>
                </a:cubicBezTo>
                <a:cubicBezTo>
                  <a:pt x="16040" y="2759"/>
                  <a:pt x="16253" y="2759"/>
                  <a:pt x="16467" y="2664"/>
                </a:cubicBezTo>
                <a:cubicBezTo>
                  <a:pt x="16253" y="2569"/>
                  <a:pt x="16253" y="2569"/>
                  <a:pt x="16253" y="2379"/>
                </a:cubicBezTo>
                <a:cubicBezTo>
                  <a:pt x="16253" y="2284"/>
                  <a:pt x="16253" y="2189"/>
                  <a:pt x="16253" y="2189"/>
                </a:cubicBezTo>
                <a:cubicBezTo>
                  <a:pt x="16467" y="1998"/>
                  <a:pt x="16681" y="1903"/>
                  <a:pt x="16895" y="1808"/>
                </a:cubicBezTo>
                <a:cubicBezTo>
                  <a:pt x="16895" y="1713"/>
                  <a:pt x="17109" y="1618"/>
                  <a:pt x="17109" y="1522"/>
                </a:cubicBezTo>
                <a:cubicBezTo>
                  <a:pt x="17109" y="1427"/>
                  <a:pt x="16895" y="1237"/>
                  <a:pt x="16895" y="1142"/>
                </a:cubicBezTo>
                <a:cubicBezTo>
                  <a:pt x="16895" y="1047"/>
                  <a:pt x="16895" y="1047"/>
                  <a:pt x="16681" y="1047"/>
                </a:cubicBezTo>
                <a:cubicBezTo>
                  <a:pt x="16253" y="952"/>
                  <a:pt x="16040" y="856"/>
                  <a:pt x="15612" y="761"/>
                </a:cubicBezTo>
                <a:cubicBezTo>
                  <a:pt x="15612" y="761"/>
                  <a:pt x="15398" y="761"/>
                  <a:pt x="15398" y="761"/>
                </a:cubicBezTo>
                <a:cubicBezTo>
                  <a:pt x="15398" y="666"/>
                  <a:pt x="15398" y="666"/>
                  <a:pt x="15398" y="666"/>
                </a:cubicBezTo>
                <a:cubicBezTo>
                  <a:pt x="15184" y="571"/>
                  <a:pt x="15184" y="571"/>
                  <a:pt x="14970" y="571"/>
                </a:cubicBezTo>
                <a:cubicBezTo>
                  <a:pt x="14970" y="476"/>
                  <a:pt x="14970" y="476"/>
                  <a:pt x="14970" y="476"/>
                </a:cubicBezTo>
                <a:cubicBezTo>
                  <a:pt x="14756" y="381"/>
                  <a:pt x="14543" y="190"/>
                  <a:pt x="14329" y="95"/>
                </a:cubicBezTo>
                <a:cubicBezTo>
                  <a:pt x="14329" y="95"/>
                  <a:pt x="14329" y="0"/>
                  <a:pt x="14329" y="0"/>
                </a:cubicBezTo>
                <a:cubicBezTo>
                  <a:pt x="14329" y="0"/>
                  <a:pt x="14115" y="95"/>
                  <a:pt x="14115" y="95"/>
                </a:cubicBezTo>
                <a:cubicBezTo>
                  <a:pt x="14115" y="95"/>
                  <a:pt x="13901" y="0"/>
                  <a:pt x="13901" y="95"/>
                </a:cubicBezTo>
                <a:cubicBezTo>
                  <a:pt x="13687" y="95"/>
                  <a:pt x="13687" y="95"/>
                  <a:pt x="13687" y="95"/>
                </a:cubicBezTo>
                <a:cubicBezTo>
                  <a:pt x="13687" y="95"/>
                  <a:pt x="13687" y="190"/>
                  <a:pt x="13687" y="190"/>
                </a:cubicBezTo>
                <a:cubicBezTo>
                  <a:pt x="13687" y="190"/>
                  <a:pt x="13473" y="190"/>
                  <a:pt x="13473" y="190"/>
                </a:cubicBezTo>
                <a:cubicBezTo>
                  <a:pt x="13473" y="190"/>
                  <a:pt x="13259" y="285"/>
                  <a:pt x="13259" y="285"/>
                </a:cubicBezTo>
                <a:cubicBezTo>
                  <a:pt x="13259" y="381"/>
                  <a:pt x="13259" y="381"/>
                  <a:pt x="13046" y="381"/>
                </a:cubicBezTo>
                <a:cubicBezTo>
                  <a:pt x="12832" y="476"/>
                  <a:pt x="12832" y="476"/>
                  <a:pt x="12618" y="381"/>
                </a:cubicBezTo>
                <a:cubicBezTo>
                  <a:pt x="12404" y="381"/>
                  <a:pt x="12190" y="381"/>
                  <a:pt x="11976" y="381"/>
                </a:cubicBezTo>
                <a:cubicBezTo>
                  <a:pt x="11762" y="381"/>
                  <a:pt x="11549" y="381"/>
                  <a:pt x="11549" y="571"/>
                </a:cubicBezTo>
                <a:cubicBezTo>
                  <a:pt x="11335" y="571"/>
                  <a:pt x="11549" y="571"/>
                  <a:pt x="11335" y="666"/>
                </a:cubicBezTo>
                <a:cubicBezTo>
                  <a:pt x="11335" y="666"/>
                  <a:pt x="11335" y="761"/>
                  <a:pt x="11121" y="856"/>
                </a:cubicBezTo>
                <a:cubicBezTo>
                  <a:pt x="11121" y="856"/>
                  <a:pt x="11121" y="952"/>
                  <a:pt x="10907" y="952"/>
                </a:cubicBezTo>
                <a:cubicBezTo>
                  <a:pt x="10907" y="952"/>
                  <a:pt x="10693" y="952"/>
                  <a:pt x="10693" y="1047"/>
                </a:cubicBezTo>
                <a:cubicBezTo>
                  <a:pt x="10479" y="1047"/>
                  <a:pt x="10479" y="1142"/>
                  <a:pt x="10693" y="1237"/>
                </a:cubicBezTo>
                <a:cubicBezTo>
                  <a:pt x="10693" y="1332"/>
                  <a:pt x="10479" y="1427"/>
                  <a:pt x="10479" y="1427"/>
                </a:cubicBezTo>
                <a:cubicBezTo>
                  <a:pt x="10265" y="1522"/>
                  <a:pt x="10265" y="1618"/>
                  <a:pt x="10265" y="1713"/>
                </a:cubicBezTo>
                <a:cubicBezTo>
                  <a:pt x="10265" y="1808"/>
                  <a:pt x="10265" y="1903"/>
                  <a:pt x="10265" y="1998"/>
                </a:cubicBezTo>
                <a:cubicBezTo>
                  <a:pt x="10265" y="2093"/>
                  <a:pt x="10265" y="2284"/>
                  <a:pt x="10051" y="2474"/>
                </a:cubicBezTo>
                <a:cubicBezTo>
                  <a:pt x="10051" y="2474"/>
                  <a:pt x="10051" y="2569"/>
                  <a:pt x="10051" y="2569"/>
                </a:cubicBezTo>
                <a:cubicBezTo>
                  <a:pt x="10051" y="2664"/>
                  <a:pt x="10265" y="2664"/>
                  <a:pt x="10265" y="2759"/>
                </a:cubicBezTo>
                <a:cubicBezTo>
                  <a:pt x="10265" y="2759"/>
                  <a:pt x="10051" y="2759"/>
                  <a:pt x="10051" y="2759"/>
                </a:cubicBezTo>
                <a:cubicBezTo>
                  <a:pt x="10051" y="2855"/>
                  <a:pt x="10051" y="2950"/>
                  <a:pt x="9838" y="3045"/>
                </a:cubicBezTo>
                <a:cubicBezTo>
                  <a:pt x="9838" y="3045"/>
                  <a:pt x="9624" y="2950"/>
                  <a:pt x="9410" y="3045"/>
                </a:cubicBezTo>
                <a:cubicBezTo>
                  <a:pt x="8982" y="3140"/>
                  <a:pt x="8982" y="3330"/>
                  <a:pt x="8982" y="3521"/>
                </a:cubicBezTo>
                <a:cubicBezTo>
                  <a:pt x="8768" y="3616"/>
                  <a:pt x="8554" y="3616"/>
                  <a:pt x="8554" y="3711"/>
                </a:cubicBezTo>
                <a:cubicBezTo>
                  <a:pt x="8554" y="3711"/>
                  <a:pt x="8554" y="3806"/>
                  <a:pt x="8341" y="3806"/>
                </a:cubicBezTo>
                <a:cubicBezTo>
                  <a:pt x="8341" y="3806"/>
                  <a:pt x="8127" y="3616"/>
                  <a:pt x="8127" y="3616"/>
                </a:cubicBezTo>
                <a:cubicBezTo>
                  <a:pt x="7913" y="3426"/>
                  <a:pt x="7271" y="3426"/>
                  <a:pt x="6844" y="3330"/>
                </a:cubicBezTo>
                <a:cubicBezTo>
                  <a:pt x="6844" y="3235"/>
                  <a:pt x="6416" y="3140"/>
                  <a:pt x="6202" y="3235"/>
                </a:cubicBezTo>
                <a:cubicBezTo>
                  <a:pt x="5988" y="3235"/>
                  <a:pt x="6202" y="3426"/>
                  <a:pt x="5988" y="3426"/>
                </a:cubicBezTo>
                <a:cubicBezTo>
                  <a:pt x="5774" y="3521"/>
                  <a:pt x="5560" y="3521"/>
                  <a:pt x="5347" y="3616"/>
                </a:cubicBezTo>
                <a:cubicBezTo>
                  <a:pt x="5347" y="3616"/>
                  <a:pt x="5133" y="3711"/>
                  <a:pt x="5133" y="3616"/>
                </a:cubicBezTo>
                <a:cubicBezTo>
                  <a:pt x="4919" y="3616"/>
                  <a:pt x="4919" y="3616"/>
                  <a:pt x="4919" y="3521"/>
                </a:cubicBezTo>
                <a:cubicBezTo>
                  <a:pt x="4705" y="3426"/>
                  <a:pt x="4491" y="3521"/>
                  <a:pt x="4277" y="3521"/>
                </a:cubicBezTo>
                <a:cubicBezTo>
                  <a:pt x="4277" y="3521"/>
                  <a:pt x="4063" y="3426"/>
                  <a:pt x="3850" y="3426"/>
                </a:cubicBezTo>
                <a:cubicBezTo>
                  <a:pt x="3850" y="3426"/>
                  <a:pt x="3636" y="3426"/>
                  <a:pt x="3636" y="3426"/>
                </a:cubicBezTo>
                <a:cubicBezTo>
                  <a:pt x="3422" y="3426"/>
                  <a:pt x="3422" y="3235"/>
                  <a:pt x="3422" y="3140"/>
                </a:cubicBezTo>
                <a:cubicBezTo>
                  <a:pt x="3422" y="3140"/>
                  <a:pt x="3208" y="3045"/>
                  <a:pt x="3208" y="3045"/>
                </a:cubicBezTo>
                <a:cubicBezTo>
                  <a:pt x="2780" y="2759"/>
                  <a:pt x="2566" y="2474"/>
                  <a:pt x="2139" y="2284"/>
                </a:cubicBezTo>
                <a:cubicBezTo>
                  <a:pt x="2139" y="2189"/>
                  <a:pt x="2139" y="2093"/>
                  <a:pt x="1925" y="2093"/>
                </a:cubicBezTo>
                <a:cubicBezTo>
                  <a:pt x="1925" y="1998"/>
                  <a:pt x="1497" y="1998"/>
                  <a:pt x="1283" y="1998"/>
                </a:cubicBezTo>
                <a:cubicBezTo>
                  <a:pt x="1069" y="2093"/>
                  <a:pt x="855" y="2189"/>
                  <a:pt x="855" y="2284"/>
                </a:cubicBezTo>
                <a:cubicBezTo>
                  <a:pt x="855" y="2379"/>
                  <a:pt x="1069" y="2474"/>
                  <a:pt x="1069" y="2569"/>
                </a:cubicBezTo>
                <a:cubicBezTo>
                  <a:pt x="855" y="2664"/>
                  <a:pt x="642" y="2569"/>
                  <a:pt x="428" y="2569"/>
                </a:cubicBezTo>
                <a:cubicBezTo>
                  <a:pt x="428" y="2569"/>
                  <a:pt x="214" y="2474"/>
                  <a:pt x="214" y="2474"/>
                </a:cubicBezTo>
                <a:cubicBezTo>
                  <a:pt x="214" y="2474"/>
                  <a:pt x="0" y="2569"/>
                  <a:pt x="0" y="2664"/>
                </a:cubicBezTo>
                <a:cubicBezTo>
                  <a:pt x="0" y="2664"/>
                  <a:pt x="214" y="2664"/>
                  <a:pt x="428" y="2759"/>
                </a:cubicBezTo>
                <a:cubicBezTo>
                  <a:pt x="642" y="2855"/>
                  <a:pt x="642" y="2759"/>
                  <a:pt x="642" y="2855"/>
                </a:cubicBezTo>
                <a:cubicBezTo>
                  <a:pt x="642" y="2950"/>
                  <a:pt x="428" y="2950"/>
                  <a:pt x="428" y="2950"/>
                </a:cubicBezTo>
                <a:cubicBezTo>
                  <a:pt x="642" y="3045"/>
                  <a:pt x="855" y="3045"/>
                  <a:pt x="855" y="3045"/>
                </a:cubicBezTo>
                <a:cubicBezTo>
                  <a:pt x="855" y="3045"/>
                  <a:pt x="1069" y="3140"/>
                  <a:pt x="1069" y="3140"/>
                </a:cubicBezTo>
                <a:cubicBezTo>
                  <a:pt x="1069" y="3235"/>
                  <a:pt x="1283" y="3330"/>
                  <a:pt x="1283" y="3330"/>
                </a:cubicBezTo>
                <a:cubicBezTo>
                  <a:pt x="1283" y="3330"/>
                  <a:pt x="1497" y="3330"/>
                  <a:pt x="1497" y="3330"/>
                </a:cubicBezTo>
                <a:cubicBezTo>
                  <a:pt x="1497" y="3330"/>
                  <a:pt x="1497" y="3426"/>
                  <a:pt x="1711" y="3521"/>
                </a:cubicBezTo>
                <a:cubicBezTo>
                  <a:pt x="1711" y="3521"/>
                  <a:pt x="1925" y="3521"/>
                  <a:pt x="1925" y="3616"/>
                </a:cubicBezTo>
                <a:cubicBezTo>
                  <a:pt x="1925" y="3616"/>
                  <a:pt x="2139" y="3616"/>
                  <a:pt x="2139" y="3711"/>
                </a:cubicBezTo>
                <a:cubicBezTo>
                  <a:pt x="2139" y="3711"/>
                  <a:pt x="2139" y="3711"/>
                  <a:pt x="2139" y="3711"/>
                </a:cubicBezTo>
                <a:cubicBezTo>
                  <a:pt x="2139" y="3711"/>
                  <a:pt x="2352" y="3711"/>
                  <a:pt x="2352" y="3806"/>
                </a:cubicBezTo>
                <a:cubicBezTo>
                  <a:pt x="2566" y="3806"/>
                  <a:pt x="2566" y="3806"/>
                  <a:pt x="2566" y="3901"/>
                </a:cubicBezTo>
                <a:cubicBezTo>
                  <a:pt x="2780" y="3901"/>
                  <a:pt x="2780" y="3996"/>
                  <a:pt x="2780" y="3996"/>
                </a:cubicBezTo>
                <a:cubicBezTo>
                  <a:pt x="2994" y="3996"/>
                  <a:pt x="3208" y="3996"/>
                  <a:pt x="3422" y="3996"/>
                </a:cubicBezTo>
                <a:cubicBezTo>
                  <a:pt x="3422" y="3996"/>
                  <a:pt x="3636" y="4092"/>
                  <a:pt x="3636" y="4092"/>
                </a:cubicBezTo>
                <a:cubicBezTo>
                  <a:pt x="3636" y="4092"/>
                  <a:pt x="3850" y="4092"/>
                  <a:pt x="4063" y="4092"/>
                </a:cubicBezTo>
                <a:cubicBezTo>
                  <a:pt x="4063" y="4187"/>
                  <a:pt x="4063" y="4187"/>
                  <a:pt x="4063" y="4187"/>
                </a:cubicBezTo>
                <a:cubicBezTo>
                  <a:pt x="4277" y="4187"/>
                  <a:pt x="4277" y="4187"/>
                  <a:pt x="4277" y="4187"/>
                </a:cubicBezTo>
                <a:cubicBezTo>
                  <a:pt x="4277" y="4187"/>
                  <a:pt x="4277" y="4282"/>
                  <a:pt x="4277" y="4282"/>
                </a:cubicBezTo>
                <a:cubicBezTo>
                  <a:pt x="4491" y="4377"/>
                  <a:pt x="4705" y="4377"/>
                  <a:pt x="4919" y="4472"/>
                </a:cubicBezTo>
                <a:cubicBezTo>
                  <a:pt x="4919" y="4567"/>
                  <a:pt x="4919" y="4567"/>
                  <a:pt x="4919" y="4663"/>
                </a:cubicBezTo>
                <a:cubicBezTo>
                  <a:pt x="4919" y="4663"/>
                  <a:pt x="4919" y="4758"/>
                  <a:pt x="4919" y="4758"/>
                </a:cubicBezTo>
                <a:cubicBezTo>
                  <a:pt x="5133" y="4948"/>
                  <a:pt x="5133" y="4758"/>
                  <a:pt x="5347" y="4758"/>
                </a:cubicBezTo>
                <a:cubicBezTo>
                  <a:pt x="5347" y="4853"/>
                  <a:pt x="5347" y="4948"/>
                  <a:pt x="5347" y="4948"/>
                </a:cubicBezTo>
                <a:cubicBezTo>
                  <a:pt x="5347" y="5043"/>
                  <a:pt x="5560" y="5043"/>
                  <a:pt x="5560" y="5043"/>
                </a:cubicBezTo>
                <a:cubicBezTo>
                  <a:pt x="5774" y="5138"/>
                  <a:pt x="5988" y="5233"/>
                  <a:pt x="5988" y="5329"/>
                </a:cubicBezTo>
                <a:cubicBezTo>
                  <a:pt x="5988" y="5329"/>
                  <a:pt x="5774" y="5329"/>
                  <a:pt x="5774" y="5424"/>
                </a:cubicBezTo>
                <a:cubicBezTo>
                  <a:pt x="5560" y="5424"/>
                  <a:pt x="5560" y="5424"/>
                  <a:pt x="5560" y="5424"/>
                </a:cubicBezTo>
                <a:cubicBezTo>
                  <a:pt x="5560" y="5614"/>
                  <a:pt x="5774" y="5804"/>
                  <a:pt x="5774" y="5900"/>
                </a:cubicBezTo>
                <a:cubicBezTo>
                  <a:pt x="5774" y="5995"/>
                  <a:pt x="5774" y="5995"/>
                  <a:pt x="5774" y="6090"/>
                </a:cubicBezTo>
                <a:cubicBezTo>
                  <a:pt x="5774" y="6090"/>
                  <a:pt x="5560" y="6090"/>
                  <a:pt x="5560" y="6185"/>
                </a:cubicBezTo>
                <a:cubicBezTo>
                  <a:pt x="5560" y="6185"/>
                  <a:pt x="5347" y="6375"/>
                  <a:pt x="5560" y="6375"/>
                </a:cubicBezTo>
                <a:cubicBezTo>
                  <a:pt x="5774" y="6470"/>
                  <a:pt x="5774" y="6375"/>
                  <a:pt x="5988" y="6375"/>
                </a:cubicBezTo>
                <a:cubicBezTo>
                  <a:pt x="5988" y="6470"/>
                  <a:pt x="6202" y="6470"/>
                  <a:pt x="6202" y="6470"/>
                </a:cubicBezTo>
                <a:cubicBezTo>
                  <a:pt x="6202" y="6470"/>
                  <a:pt x="6202" y="6566"/>
                  <a:pt x="6202" y="6661"/>
                </a:cubicBezTo>
                <a:cubicBezTo>
                  <a:pt x="6202" y="6661"/>
                  <a:pt x="6202" y="6661"/>
                  <a:pt x="6202" y="6661"/>
                </a:cubicBezTo>
                <a:cubicBezTo>
                  <a:pt x="6202" y="6661"/>
                  <a:pt x="6202" y="6756"/>
                  <a:pt x="6202" y="6756"/>
                </a:cubicBezTo>
                <a:cubicBezTo>
                  <a:pt x="5988" y="6756"/>
                  <a:pt x="5988" y="6756"/>
                  <a:pt x="5774" y="6851"/>
                </a:cubicBezTo>
                <a:cubicBezTo>
                  <a:pt x="5774" y="6851"/>
                  <a:pt x="5774" y="6946"/>
                  <a:pt x="5774" y="6946"/>
                </a:cubicBezTo>
                <a:cubicBezTo>
                  <a:pt x="5774" y="6946"/>
                  <a:pt x="5774" y="7041"/>
                  <a:pt x="5774" y="7041"/>
                </a:cubicBezTo>
                <a:cubicBezTo>
                  <a:pt x="5774" y="7137"/>
                  <a:pt x="5988" y="7137"/>
                  <a:pt x="5988" y="7232"/>
                </a:cubicBezTo>
                <a:cubicBezTo>
                  <a:pt x="5988" y="7327"/>
                  <a:pt x="6202" y="7422"/>
                  <a:pt x="6202" y="7422"/>
                </a:cubicBezTo>
                <a:cubicBezTo>
                  <a:pt x="6416" y="7517"/>
                  <a:pt x="6630" y="7707"/>
                  <a:pt x="6630" y="7803"/>
                </a:cubicBezTo>
                <a:cubicBezTo>
                  <a:pt x="6630" y="7898"/>
                  <a:pt x="6416" y="7898"/>
                  <a:pt x="6416" y="7993"/>
                </a:cubicBezTo>
                <a:cubicBezTo>
                  <a:pt x="6416" y="8088"/>
                  <a:pt x="6416" y="8183"/>
                  <a:pt x="6416" y="8374"/>
                </a:cubicBezTo>
                <a:cubicBezTo>
                  <a:pt x="6416" y="8469"/>
                  <a:pt x="6202" y="8469"/>
                  <a:pt x="6202" y="8564"/>
                </a:cubicBezTo>
                <a:cubicBezTo>
                  <a:pt x="5988" y="8659"/>
                  <a:pt x="5988" y="8659"/>
                  <a:pt x="5988" y="8754"/>
                </a:cubicBezTo>
                <a:cubicBezTo>
                  <a:pt x="5988" y="8849"/>
                  <a:pt x="5988" y="9040"/>
                  <a:pt x="5988" y="9135"/>
                </a:cubicBezTo>
                <a:cubicBezTo>
                  <a:pt x="6202" y="9230"/>
                  <a:pt x="6416" y="9230"/>
                  <a:pt x="6416" y="9325"/>
                </a:cubicBezTo>
                <a:cubicBezTo>
                  <a:pt x="6630" y="9420"/>
                  <a:pt x="6630" y="9611"/>
                  <a:pt x="6630" y="9706"/>
                </a:cubicBezTo>
                <a:cubicBezTo>
                  <a:pt x="6844" y="9801"/>
                  <a:pt x="6844" y="9991"/>
                  <a:pt x="7057" y="10086"/>
                </a:cubicBezTo>
                <a:cubicBezTo>
                  <a:pt x="7057" y="10086"/>
                  <a:pt x="7271" y="10086"/>
                  <a:pt x="7057" y="9991"/>
                </a:cubicBezTo>
                <a:cubicBezTo>
                  <a:pt x="7271" y="9991"/>
                  <a:pt x="7271" y="10086"/>
                  <a:pt x="7485" y="10086"/>
                </a:cubicBezTo>
                <a:cubicBezTo>
                  <a:pt x="7485" y="10086"/>
                  <a:pt x="7485" y="10086"/>
                  <a:pt x="7485" y="10086"/>
                </a:cubicBezTo>
                <a:cubicBezTo>
                  <a:pt x="7485" y="10086"/>
                  <a:pt x="7699" y="10086"/>
                  <a:pt x="7699" y="10086"/>
                </a:cubicBezTo>
                <a:cubicBezTo>
                  <a:pt x="7699" y="9991"/>
                  <a:pt x="7699" y="9896"/>
                  <a:pt x="7913" y="9896"/>
                </a:cubicBezTo>
                <a:cubicBezTo>
                  <a:pt x="7913" y="9896"/>
                  <a:pt x="7913" y="9896"/>
                  <a:pt x="8127" y="9801"/>
                </a:cubicBezTo>
                <a:cubicBezTo>
                  <a:pt x="8127" y="9896"/>
                  <a:pt x="7913" y="9896"/>
                  <a:pt x="7913" y="9896"/>
                </a:cubicBezTo>
                <a:cubicBezTo>
                  <a:pt x="7913" y="9991"/>
                  <a:pt x="7699" y="10181"/>
                  <a:pt x="7699" y="10181"/>
                </a:cubicBezTo>
                <a:cubicBezTo>
                  <a:pt x="7913" y="10277"/>
                  <a:pt x="7913" y="10277"/>
                  <a:pt x="7913" y="10277"/>
                </a:cubicBezTo>
                <a:cubicBezTo>
                  <a:pt x="7913" y="10277"/>
                  <a:pt x="7913" y="10372"/>
                  <a:pt x="7913" y="10372"/>
                </a:cubicBezTo>
                <a:cubicBezTo>
                  <a:pt x="8127" y="10467"/>
                  <a:pt x="8127" y="10372"/>
                  <a:pt x="8127" y="10372"/>
                </a:cubicBezTo>
                <a:cubicBezTo>
                  <a:pt x="8341" y="10372"/>
                  <a:pt x="8341" y="10372"/>
                  <a:pt x="8341" y="10372"/>
                </a:cubicBezTo>
                <a:cubicBezTo>
                  <a:pt x="8554" y="10372"/>
                  <a:pt x="8554" y="10467"/>
                  <a:pt x="8554" y="10467"/>
                </a:cubicBezTo>
                <a:cubicBezTo>
                  <a:pt x="8554" y="10467"/>
                  <a:pt x="8554" y="10467"/>
                  <a:pt x="8554" y="10467"/>
                </a:cubicBezTo>
                <a:cubicBezTo>
                  <a:pt x="8554" y="10467"/>
                  <a:pt x="8768" y="10467"/>
                  <a:pt x="8768" y="10467"/>
                </a:cubicBezTo>
                <a:cubicBezTo>
                  <a:pt x="8768" y="10467"/>
                  <a:pt x="8768" y="10562"/>
                  <a:pt x="8768" y="10562"/>
                </a:cubicBezTo>
                <a:cubicBezTo>
                  <a:pt x="8982" y="10562"/>
                  <a:pt x="8982" y="10562"/>
                  <a:pt x="8982" y="10562"/>
                </a:cubicBezTo>
                <a:cubicBezTo>
                  <a:pt x="9196" y="10657"/>
                  <a:pt x="9624" y="10943"/>
                  <a:pt x="9196" y="10943"/>
                </a:cubicBezTo>
                <a:cubicBezTo>
                  <a:pt x="9410" y="11038"/>
                  <a:pt x="9196" y="11133"/>
                  <a:pt x="9196" y="11228"/>
                </a:cubicBezTo>
                <a:cubicBezTo>
                  <a:pt x="9196" y="11228"/>
                  <a:pt x="9196" y="11228"/>
                  <a:pt x="9196" y="11228"/>
                </a:cubicBezTo>
                <a:cubicBezTo>
                  <a:pt x="9196" y="11228"/>
                  <a:pt x="9196" y="11323"/>
                  <a:pt x="9196" y="11323"/>
                </a:cubicBezTo>
                <a:cubicBezTo>
                  <a:pt x="9196" y="11323"/>
                  <a:pt x="8982" y="11419"/>
                  <a:pt x="8982" y="11419"/>
                </a:cubicBezTo>
                <a:cubicBezTo>
                  <a:pt x="8982" y="11514"/>
                  <a:pt x="9196" y="11514"/>
                  <a:pt x="9196" y="11514"/>
                </a:cubicBezTo>
                <a:cubicBezTo>
                  <a:pt x="9410" y="11609"/>
                  <a:pt x="9410" y="11704"/>
                  <a:pt x="9410" y="11799"/>
                </a:cubicBezTo>
                <a:cubicBezTo>
                  <a:pt x="9410" y="11989"/>
                  <a:pt x="9196" y="11704"/>
                  <a:pt x="8982" y="11799"/>
                </a:cubicBezTo>
                <a:cubicBezTo>
                  <a:pt x="8982" y="11799"/>
                  <a:pt x="9196" y="11989"/>
                  <a:pt x="9410" y="11894"/>
                </a:cubicBezTo>
                <a:cubicBezTo>
                  <a:pt x="9410" y="11989"/>
                  <a:pt x="9410" y="12180"/>
                  <a:pt x="8982" y="12085"/>
                </a:cubicBezTo>
                <a:cubicBezTo>
                  <a:pt x="9196" y="12085"/>
                  <a:pt x="9196" y="12085"/>
                  <a:pt x="9196" y="12085"/>
                </a:cubicBezTo>
                <a:cubicBezTo>
                  <a:pt x="8982" y="12085"/>
                  <a:pt x="8982" y="12085"/>
                  <a:pt x="8982" y="11989"/>
                </a:cubicBezTo>
                <a:cubicBezTo>
                  <a:pt x="8982" y="11989"/>
                  <a:pt x="8982" y="11989"/>
                  <a:pt x="8982" y="11989"/>
                </a:cubicBezTo>
                <a:cubicBezTo>
                  <a:pt x="8982" y="11989"/>
                  <a:pt x="8982" y="11989"/>
                  <a:pt x="8982" y="11989"/>
                </a:cubicBezTo>
                <a:cubicBezTo>
                  <a:pt x="8768" y="11894"/>
                  <a:pt x="8768" y="11894"/>
                  <a:pt x="8768" y="11894"/>
                </a:cubicBezTo>
                <a:cubicBezTo>
                  <a:pt x="8554" y="11894"/>
                  <a:pt x="8554" y="11989"/>
                  <a:pt x="8341" y="11989"/>
                </a:cubicBezTo>
                <a:cubicBezTo>
                  <a:pt x="8341" y="11989"/>
                  <a:pt x="8127" y="11989"/>
                  <a:pt x="8127" y="12085"/>
                </a:cubicBezTo>
                <a:cubicBezTo>
                  <a:pt x="8127" y="11989"/>
                  <a:pt x="7913" y="12085"/>
                  <a:pt x="7913" y="12085"/>
                </a:cubicBezTo>
                <a:cubicBezTo>
                  <a:pt x="7913" y="12085"/>
                  <a:pt x="7913" y="12085"/>
                  <a:pt x="7913" y="12085"/>
                </a:cubicBezTo>
                <a:cubicBezTo>
                  <a:pt x="7913" y="12180"/>
                  <a:pt x="8127" y="12180"/>
                  <a:pt x="7913" y="12180"/>
                </a:cubicBezTo>
                <a:cubicBezTo>
                  <a:pt x="7913" y="12180"/>
                  <a:pt x="7699" y="12180"/>
                  <a:pt x="7699" y="12180"/>
                </a:cubicBezTo>
                <a:cubicBezTo>
                  <a:pt x="7913" y="12180"/>
                  <a:pt x="7699" y="12275"/>
                  <a:pt x="7699" y="12370"/>
                </a:cubicBezTo>
                <a:cubicBezTo>
                  <a:pt x="7485" y="12465"/>
                  <a:pt x="7485" y="12560"/>
                  <a:pt x="7271" y="12656"/>
                </a:cubicBezTo>
                <a:cubicBezTo>
                  <a:pt x="7271" y="12751"/>
                  <a:pt x="7271" y="12751"/>
                  <a:pt x="7057" y="12846"/>
                </a:cubicBezTo>
                <a:cubicBezTo>
                  <a:pt x="7057" y="12846"/>
                  <a:pt x="7057" y="12941"/>
                  <a:pt x="6844" y="12941"/>
                </a:cubicBezTo>
                <a:cubicBezTo>
                  <a:pt x="6844" y="12941"/>
                  <a:pt x="6630" y="13036"/>
                  <a:pt x="6630" y="13036"/>
                </a:cubicBezTo>
                <a:cubicBezTo>
                  <a:pt x="6630" y="13131"/>
                  <a:pt x="6416" y="13226"/>
                  <a:pt x="6630" y="13322"/>
                </a:cubicBezTo>
                <a:cubicBezTo>
                  <a:pt x="6202" y="13131"/>
                  <a:pt x="6416" y="13417"/>
                  <a:pt x="6202" y="13322"/>
                </a:cubicBezTo>
                <a:cubicBezTo>
                  <a:pt x="5988" y="13417"/>
                  <a:pt x="5988" y="13417"/>
                  <a:pt x="5988" y="13417"/>
                </a:cubicBezTo>
                <a:cubicBezTo>
                  <a:pt x="5988" y="13417"/>
                  <a:pt x="5988" y="13512"/>
                  <a:pt x="5988" y="13512"/>
                </a:cubicBezTo>
                <a:cubicBezTo>
                  <a:pt x="5988" y="13607"/>
                  <a:pt x="5774" y="13607"/>
                  <a:pt x="5774" y="13607"/>
                </a:cubicBezTo>
                <a:cubicBezTo>
                  <a:pt x="5774" y="13607"/>
                  <a:pt x="5988" y="13702"/>
                  <a:pt x="5774" y="13702"/>
                </a:cubicBezTo>
                <a:cubicBezTo>
                  <a:pt x="5774" y="13702"/>
                  <a:pt x="5774" y="13702"/>
                  <a:pt x="5560" y="13702"/>
                </a:cubicBezTo>
                <a:cubicBezTo>
                  <a:pt x="5347" y="13702"/>
                  <a:pt x="5347" y="13702"/>
                  <a:pt x="5347" y="13797"/>
                </a:cubicBezTo>
                <a:cubicBezTo>
                  <a:pt x="5347" y="13797"/>
                  <a:pt x="5347" y="13893"/>
                  <a:pt x="5347" y="13893"/>
                </a:cubicBezTo>
                <a:cubicBezTo>
                  <a:pt x="5347" y="13893"/>
                  <a:pt x="5560" y="13893"/>
                  <a:pt x="5560" y="13893"/>
                </a:cubicBezTo>
                <a:cubicBezTo>
                  <a:pt x="5560" y="13988"/>
                  <a:pt x="5347" y="13988"/>
                  <a:pt x="5347" y="13988"/>
                </a:cubicBezTo>
                <a:cubicBezTo>
                  <a:pt x="5347" y="13988"/>
                  <a:pt x="5133" y="13988"/>
                  <a:pt x="4919" y="13988"/>
                </a:cubicBezTo>
                <a:cubicBezTo>
                  <a:pt x="4919" y="13988"/>
                  <a:pt x="4919" y="14083"/>
                  <a:pt x="4919" y="14083"/>
                </a:cubicBezTo>
                <a:cubicBezTo>
                  <a:pt x="4919" y="14083"/>
                  <a:pt x="4705" y="14083"/>
                  <a:pt x="4705" y="14083"/>
                </a:cubicBezTo>
                <a:cubicBezTo>
                  <a:pt x="4705" y="14178"/>
                  <a:pt x="4705" y="14178"/>
                  <a:pt x="4705" y="14273"/>
                </a:cubicBezTo>
                <a:cubicBezTo>
                  <a:pt x="4277" y="14083"/>
                  <a:pt x="4705" y="14368"/>
                  <a:pt x="4491" y="14273"/>
                </a:cubicBezTo>
                <a:cubicBezTo>
                  <a:pt x="4491" y="14273"/>
                  <a:pt x="4491" y="14273"/>
                  <a:pt x="4491" y="14368"/>
                </a:cubicBezTo>
                <a:cubicBezTo>
                  <a:pt x="4491" y="14368"/>
                  <a:pt x="4277" y="14368"/>
                  <a:pt x="4277" y="14368"/>
                </a:cubicBezTo>
                <a:cubicBezTo>
                  <a:pt x="4491" y="14368"/>
                  <a:pt x="4491" y="14368"/>
                  <a:pt x="4277" y="14463"/>
                </a:cubicBezTo>
                <a:cubicBezTo>
                  <a:pt x="4277" y="14463"/>
                  <a:pt x="4277" y="14559"/>
                  <a:pt x="4277" y="14559"/>
                </a:cubicBezTo>
                <a:cubicBezTo>
                  <a:pt x="4063" y="14559"/>
                  <a:pt x="4063" y="14273"/>
                  <a:pt x="3850" y="14463"/>
                </a:cubicBezTo>
                <a:cubicBezTo>
                  <a:pt x="3850" y="14368"/>
                  <a:pt x="3850" y="14368"/>
                  <a:pt x="3850" y="14368"/>
                </a:cubicBezTo>
                <a:cubicBezTo>
                  <a:pt x="3850" y="14463"/>
                  <a:pt x="3850" y="14463"/>
                  <a:pt x="3636" y="14463"/>
                </a:cubicBezTo>
                <a:cubicBezTo>
                  <a:pt x="3636" y="14463"/>
                  <a:pt x="3636" y="14559"/>
                  <a:pt x="3636" y="14559"/>
                </a:cubicBezTo>
                <a:cubicBezTo>
                  <a:pt x="3636" y="14559"/>
                  <a:pt x="3636" y="14559"/>
                  <a:pt x="3850" y="14654"/>
                </a:cubicBezTo>
                <a:cubicBezTo>
                  <a:pt x="3636" y="14559"/>
                  <a:pt x="3636" y="14844"/>
                  <a:pt x="3422" y="14844"/>
                </a:cubicBezTo>
                <a:cubicBezTo>
                  <a:pt x="3422" y="14844"/>
                  <a:pt x="3422" y="14844"/>
                  <a:pt x="3422" y="14749"/>
                </a:cubicBezTo>
                <a:cubicBezTo>
                  <a:pt x="3422" y="14749"/>
                  <a:pt x="3422" y="14654"/>
                  <a:pt x="3208" y="14749"/>
                </a:cubicBezTo>
                <a:cubicBezTo>
                  <a:pt x="3208" y="14749"/>
                  <a:pt x="3422" y="14939"/>
                  <a:pt x="3422" y="14939"/>
                </a:cubicBezTo>
                <a:cubicBezTo>
                  <a:pt x="3422" y="14939"/>
                  <a:pt x="3422" y="14939"/>
                  <a:pt x="3208" y="14939"/>
                </a:cubicBezTo>
                <a:cubicBezTo>
                  <a:pt x="3208" y="14844"/>
                  <a:pt x="3208" y="14844"/>
                  <a:pt x="3208" y="14844"/>
                </a:cubicBezTo>
                <a:cubicBezTo>
                  <a:pt x="2994" y="14844"/>
                  <a:pt x="2994" y="14939"/>
                  <a:pt x="3208" y="14939"/>
                </a:cubicBezTo>
                <a:cubicBezTo>
                  <a:pt x="3208" y="15034"/>
                  <a:pt x="3636" y="15130"/>
                  <a:pt x="3208" y="15225"/>
                </a:cubicBezTo>
                <a:cubicBezTo>
                  <a:pt x="3208" y="15225"/>
                  <a:pt x="3208" y="15225"/>
                  <a:pt x="3208" y="15130"/>
                </a:cubicBezTo>
                <a:cubicBezTo>
                  <a:pt x="3208" y="15225"/>
                  <a:pt x="3208" y="15225"/>
                  <a:pt x="2994" y="15320"/>
                </a:cubicBezTo>
                <a:cubicBezTo>
                  <a:pt x="2994" y="15320"/>
                  <a:pt x="2994" y="15320"/>
                  <a:pt x="2994" y="15320"/>
                </a:cubicBezTo>
                <a:cubicBezTo>
                  <a:pt x="2994" y="15320"/>
                  <a:pt x="2780" y="15320"/>
                  <a:pt x="2780" y="15320"/>
                </a:cubicBezTo>
                <a:cubicBezTo>
                  <a:pt x="2566" y="15320"/>
                  <a:pt x="2566" y="15415"/>
                  <a:pt x="2566" y="15510"/>
                </a:cubicBezTo>
                <a:cubicBezTo>
                  <a:pt x="2352" y="15415"/>
                  <a:pt x="2352" y="15415"/>
                  <a:pt x="2566" y="15225"/>
                </a:cubicBezTo>
                <a:cubicBezTo>
                  <a:pt x="2352" y="15225"/>
                  <a:pt x="1925" y="15320"/>
                  <a:pt x="2139" y="15320"/>
                </a:cubicBezTo>
                <a:cubicBezTo>
                  <a:pt x="2139" y="15415"/>
                  <a:pt x="2139" y="15320"/>
                  <a:pt x="1925" y="15320"/>
                </a:cubicBezTo>
                <a:cubicBezTo>
                  <a:pt x="1925" y="15320"/>
                  <a:pt x="1925" y="15320"/>
                  <a:pt x="1925" y="15415"/>
                </a:cubicBezTo>
                <a:cubicBezTo>
                  <a:pt x="1925" y="15320"/>
                  <a:pt x="1711" y="15225"/>
                  <a:pt x="1711" y="15320"/>
                </a:cubicBezTo>
                <a:cubicBezTo>
                  <a:pt x="1711" y="15415"/>
                  <a:pt x="1711" y="15415"/>
                  <a:pt x="1711" y="15415"/>
                </a:cubicBezTo>
                <a:cubicBezTo>
                  <a:pt x="1711" y="15415"/>
                  <a:pt x="1711" y="15510"/>
                  <a:pt x="1925" y="15510"/>
                </a:cubicBezTo>
                <a:cubicBezTo>
                  <a:pt x="1711" y="15605"/>
                  <a:pt x="1925" y="15700"/>
                  <a:pt x="2139" y="15700"/>
                </a:cubicBezTo>
                <a:cubicBezTo>
                  <a:pt x="1925" y="15700"/>
                  <a:pt x="1711" y="15605"/>
                  <a:pt x="1711" y="15605"/>
                </a:cubicBezTo>
                <a:cubicBezTo>
                  <a:pt x="1711" y="15605"/>
                  <a:pt x="1711" y="15605"/>
                  <a:pt x="1711" y="15700"/>
                </a:cubicBezTo>
                <a:cubicBezTo>
                  <a:pt x="1497" y="15700"/>
                  <a:pt x="1497" y="15700"/>
                  <a:pt x="1711" y="15796"/>
                </a:cubicBezTo>
                <a:cubicBezTo>
                  <a:pt x="1711" y="15891"/>
                  <a:pt x="1497" y="15891"/>
                  <a:pt x="1497" y="15986"/>
                </a:cubicBezTo>
                <a:cubicBezTo>
                  <a:pt x="1497" y="15986"/>
                  <a:pt x="1497" y="15986"/>
                  <a:pt x="1497" y="15986"/>
                </a:cubicBezTo>
                <a:cubicBezTo>
                  <a:pt x="1283" y="16081"/>
                  <a:pt x="1283" y="15986"/>
                  <a:pt x="1283" y="15986"/>
                </a:cubicBezTo>
                <a:cubicBezTo>
                  <a:pt x="1069" y="15986"/>
                  <a:pt x="1069" y="16081"/>
                  <a:pt x="1069" y="16176"/>
                </a:cubicBezTo>
                <a:cubicBezTo>
                  <a:pt x="855" y="16081"/>
                  <a:pt x="1069" y="16271"/>
                  <a:pt x="1069" y="16271"/>
                </a:cubicBezTo>
                <a:cubicBezTo>
                  <a:pt x="1069" y="16367"/>
                  <a:pt x="855" y="16367"/>
                  <a:pt x="855" y="16367"/>
                </a:cubicBezTo>
                <a:cubicBezTo>
                  <a:pt x="855" y="16367"/>
                  <a:pt x="855" y="16462"/>
                  <a:pt x="855" y="16557"/>
                </a:cubicBezTo>
                <a:cubicBezTo>
                  <a:pt x="855" y="16462"/>
                  <a:pt x="855" y="16462"/>
                  <a:pt x="855" y="16462"/>
                </a:cubicBezTo>
                <a:cubicBezTo>
                  <a:pt x="1069" y="16557"/>
                  <a:pt x="1069" y="16462"/>
                  <a:pt x="1069" y="16557"/>
                </a:cubicBezTo>
                <a:cubicBezTo>
                  <a:pt x="855" y="16557"/>
                  <a:pt x="1069" y="16652"/>
                  <a:pt x="1069" y="16652"/>
                </a:cubicBezTo>
                <a:cubicBezTo>
                  <a:pt x="1069" y="16747"/>
                  <a:pt x="855" y="16747"/>
                  <a:pt x="855" y="16842"/>
                </a:cubicBezTo>
                <a:cubicBezTo>
                  <a:pt x="1069" y="16747"/>
                  <a:pt x="1069" y="16747"/>
                  <a:pt x="1069" y="16747"/>
                </a:cubicBezTo>
                <a:cubicBezTo>
                  <a:pt x="1069" y="16842"/>
                  <a:pt x="1069" y="16842"/>
                  <a:pt x="1069" y="16937"/>
                </a:cubicBezTo>
                <a:cubicBezTo>
                  <a:pt x="1069" y="16842"/>
                  <a:pt x="1069" y="16937"/>
                  <a:pt x="1069" y="17033"/>
                </a:cubicBezTo>
                <a:cubicBezTo>
                  <a:pt x="1069" y="17033"/>
                  <a:pt x="1069" y="17033"/>
                  <a:pt x="1069" y="17033"/>
                </a:cubicBezTo>
                <a:cubicBezTo>
                  <a:pt x="1069" y="16937"/>
                  <a:pt x="1283" y="16937"/>
                  <a:pt x="1283" y="16842"/>
                </a:cubicBezTo>
                <a:cubicBezTo>
                  <a:pt x="1283" y="16937"/>
                  <a:pt x="1283" y="17033"/>
                  <a:pt x="1283" y="17033"/>
                </a:cubicBezTo>
                <a:cubicBezTo>
                  <a:pt x="1283" y="17033"/>
                  <a:pt x="1283" y="17128"/>
                  <a:pt x="1283" y="17223"/>
                </a:cubicBezTo>
                <a:cubicBezTo>
                  <a:pt x="1283" y="17223"/>
                  <a:pt x="1283" y="17128"/>
                  <a:pt x="1497" y="17128"/>
                </a:cubicBezTo>
                <a:cubicBezTo>
                  <a:pt x="1283" y="17223"/>
                  <a:pt x="1497" y="17223"/>
                  <a:pt x="1497" y="17318"/>
                </a:cubicBezTo>
                <a:cubicBezTo>
                  <a:pt x="1497" y="17318"/>
                  <a:pt x="1283" y="17318"/>
                  <a:pt x="1283" y="17318"/>
                </a:cubicBezTo>
                <a:cubicBezTo>
                  <a:pt x="1283" y="17413"/>
                  <a:pt x="1283" y="17413"/>
                  <a:pt x="1283" y="17413"/>
                </a:cubicBezTo>
                <a:cubicBezTo>
                  <a:pt x="1283" y="17413"/>
                  <a:pt x="1283" y="17413"/>
                  <a:pt x="1283" y="17413"/>
                </a:cubicBezTo>
                <a:cubicBezTo>
                  <a:pt x="1283" y="17508"/>
                  <a:pt x="1283" y="17508"/>
                  <a:pt x="1283" y="17604"/>
                </a:cubicBezTo>
                <a:cubicBezTo>
                  <a:pt x="1283" y="17604"/>
                  <a:pt x="1283" y="17604"/>
                  <a:pt x="1283" y="17699"/>
                </a:cubicBezTo>
                <a:cubicBezTo>
                  <a:pt x="1283" y="17699"/>
                  <a:pt x="1283" y="17699"/>
                  <a:pt x="1283" y="17699"/>
                </a:cubicBezTo>
                <a:cubicBezTo>
                  <a:pt x="1283" y="17699"/>
                  <a:pt x="1283" y="17699"/>
                  <a:pt x="1283" y="17794"/>
                </a:cubicBezTo>
                <a:cubicBezTo>
                  <a:pt x="1283" y="17794"/>
                  <a:pt x="1497" y="17794"/>
                  <a:pt x="1497" y="17794"/>
                </a:cubicBezTo>
                <a:cubicBezTo>
                  <a:pt x="1497" y="17794"/>
                  <a:pt x="1497" y="17794"/>
                  <a:pt x="1497" y="17794"/>
                </a:cubicBezTo>
                <a:cubicBezTo>
                  <a:pt x="1497" y="17889"/>
                  <a:pt x="1497" y="17889"/>
                  <a:pt x="1497" y="17984"/>
                </a:cubicBezTo>
                <a:cubicBezTo>
                  <a:pt x="1711" y="17984"/>
                  <a:pt x="1711" y="17984"/>
                  <a:pt x="1711" y="17984"/>
                </a:cubicBezTo>
                <a:cubicBezTo>
                  <a:pt x="1711" y="18079"/>
                  <a:pt x="1711" y="18079"/>
                  <a:pt x="1711" y="18079"/>
                </a:cubicBezTo>
                <a:cubicBezTo>
                  <a:pt x="1711" y="18174"/>
                  <a:pt x="1711" y="18174"/>
                  <a:pt x="1925" y="18174"/>
                </a:cubicBezTo>
                <a:cubicBezTo>
                  <a:pt x="1925" y="18174"/>
                  <a:pt x="1711" y="18174"/>
                  <a:pt x="1711" y="18174"/>
                </a:cubicBezTo>
                <a:cubicBezTo>
                  <a:pt x="1711" y="18174"/>
                  <a:pt x="1711" y="18270"/>
                  <a:pt x="1711" y="18270"/>
                </a:cubicBezTo>
                <a:cubicBezTo>
                  <a:pt x="1711" y="18270"/>
                  <a:pt x="1925" y="18365"/>
                  <a:pt x="1925" y="18365"/>
                </a:cubicBezTo>
                <a:cubicBezTo>
                  <a:pt x="1925" y="18460"/>
                  <a:pt x="2139" y="18460"/>
                  <a:pt x="2139" y="18555"/>
                </a:cubicBezTo>
                <a:cubicBezTo>
                  <a:pt x="1925" y="18555"/>
                  <a:pt x="1711" y="18460"/>
                  <a:pt x="1711" y="18460"/>
                </a:cubicBezTo>
                <a:cubicBezTo>
                  <a:pt x="1711" y="18460"/>
                  <a:pt x="1711" y="18555"/>
                  <a:pt x="1711" y="18555"/>
                </a:cubicBezTo>
                <a:cubicBezTo>
                  <a:pt x="1711" y="18555"/>
                  <a:pt x="1711" y="18555"/>
                  <a:pt x="1925" y="18555"/>
                </a:cubicBezTo>
                <a:cubicBezTo>
                  <a:pt x="1925" y="18650"/>
                  <a:pt x="1711" y="18650"/>
                  <a:pt x="1497" y="18650"/>
                </a:cubicBezTo>
                <a:cubicBezTo>
                  <a:pt x="1497" y="18650"/>
                  <a:pt x="1925" y="18650"/>
                  <a:pt x="1925" y="18745"/>
                </a:cubicBezTo>
                <a:cubicBezTo>
                  <a:pt x="1711" y="18745"/>
                  <a:pt x="1711" y="18745"/>
                  <a:pt x="1497" y="18745"/>
                </a:cubicBezTo>
                <a:cubicBezTo>
                  <a:pt x="1711" y="18745"/>
                  <a:pt x="1711" y="18936"/>
                  <a:pt x="1711" y="19031"/>
                </a:cubicBezTo>
                <a:cubicBezTo>
                  <a:pt x="1711" y="19031"/>
                  <a:pt x="1711" y="19031"/>
                  <a:pt x="1711" y="19031"/>
                </a:cubicBezTo>
                <a:cubicBezTo>
                  <a:pt x="1711" y="19031"/>
                  <a:pt x="1711" y="19031"/>
                  <a:pt x="1711" y="19031"/>
                </a:cubicBezTo>
                <a:cubicBezTo>
                  <a:pt x="1711" y="19031"/>
                  <a:pt x="1711" y="19031"/>
                  <a:pt x="1711" y="19031"/>
                </a:cubicBezTo>
                <a:cubicBezTo>
                  <a:pt x="1711" y="19126"/>
                  <a:pt x="1711" y="19126"/>
                  <a:pt x="1711" y="19126"/>
                </a:cubicBezTo>
                <a:cubicBezTo>
                  <a:pt x="1711" y="19126"/>
                  <a:pt x="1711" y="19126"/>
                  <a:pt x="1711" y="19126"/>
                </a:cubicBezTo>
                <a:cubicBezTo>
                  <a:pt x="1711" y="19126"/>
                  <a:pt x="1711" y="19221"/>
                  <a:pt x="1497" y="19221"/>
                </a:cubicBezTo>
                <a:cubicBezTo>
                  <a:pt x="1711" y="19221"/>
                  <a:pt x="1497" y="19221"/>
                  <a:pt x="1711" y="19221"/>
                </a:cubicBezTo>
                <a:cubicBezTo>
                  <a:pt x="1711" y="19221"/>
                  <a:pt x="1497" y="19221"/>
                  <a:pt x="1497" y="19221"/>
                </a:cubicBezTo>
                <a:cubicBezTo>
                  <a:pt x="1711" y="19316"/>
                  <a:pt x="1497" y="19316"/>
                  <a:pt x="1711" y="19411"/>
                </a:cubicBezTo>
                <a:cubicBezTo>
                  <a:pt x="1497" y="19411"/>
                  <a:pt x="1497" y="19411"/>
                  <a:pt x="1497" y="19411"/>
                </a:cubicBezTo>
                <a:cubicBezTo>
                  <a:pt x="1497" y="19411"/>
                  <a:pt x="1497" y="19411"/>
                  <a:pt x="1497" y="19411"/>
                </a:cubicBezTo>
                <a:cubicBezTo>
                  <a:pt x="1497" y="19411"/>
                  <a:pt x="1283" y="19411"/>
                  <a:pt x="1283" y="19411"/>
                </a:cubicBezTo>
                <a:cubicBezTo>
                  <a:pt x="1283" y="19507"/>
                  <a:pt x="1497" y="19602"/>
                  <a:pt x="1497" y="19697"/>
                </a:cubicBezTo>
                <a:cubicBezTo>
                  <a:pt x="1497" y="19602"/>
                  <a:pt x="1283" y="19697"/>
                  <a:pt x="1497" y="19697"/>
                </a:cubicBezTo>
                <a:cubicBezTo>
                  <a:pt x="1497" y="19792"/>
                  <a:pt x="1497" y="19697"/>
                  <a:pt x="1283" y="19697"/>
                </a:cubicBezTo>
                <a:cubicBezTo>
                  <a:pt x="1283" y="19792"/>
                  <a:pt x="1497" y="19887"/>
                  <a:pt x="1497" y="19887"/>
                </a:cubicBezTo>
                <a:cubicBezTo>
                  <a:pt x="1497" y="19887"/>
                  <a:pt x="1497" y="19982"/>
                  <a:pt x="1497" y="19982"/>
                </a:cubicBezTo>
                <a:cubicBezTo>
                  <a:pt x="1497" y="19982"/>
                  <a:pt x="1497" y="19982"/>
                  <a:pt x="1711" y="19982"/>
                </a:cubicBezTo>
                <a:cubicBezTo>
                  <a:pt x="1711" y="19982"/>
                  <a:pt x="1497" y="19982"/>
                  <a:pt x="1497" y="19982"/>
                </a:cubicBezTo>
                <a:cubicBezTo>
                  <a:pt x="1711" y="20078"/>
                  <a:pt x="1497" y="20078"/>
                  <a:pt x="1497" y="20078"/>
                </a:cubicBezTo>
                <a:cubicBezTo>
                  <a:pt x="1497" y="20078"/>
                  <a:pt x="1497" y="20173"/>
                  <a:pt x="1711" y="20173"/>
                </a:cubicBezTo>
                <a:cubicBezTo>
                  <a:pt x="1711" y="20173"/>
                  <a:pt x="1497" y="20173"/>
                  <a:pt x="1497" y="20173"/>
                </a:cubicBezTo>
                <a:cubicBezTo>
                  <a:pt x="1497" y="20268"/>
                  <a:pt x="1711" y="20268"/>
                  <a:pt x="1925" y="20268"/>
                </a:cubicBezTo>
                <a:cubicBezTo>
                  <a:pt x="1925" y="20268"/>
                  <a:pt x="1925" y="20268"/>
                  <a:pt x="1925" y="20268"/>
                </a:cubicBezTo>
                <a:cubicBezTo>
                  <a:pt x="1711" y="20268"/>
                  <a:pt x="1711" y="20268"/>
                  <a:pt x="1711" y="20268"/>
                </a:cubicBezTo>
                <a:cubicBezTo>
                  <a:pt x="1711" y="20268"/>
                  <a:pt x="1925" y="20363"/>
                  <a:pt x="1711" y="20363"/>
                </a:cubicBezTo>
                <a:cubicBezTo>
                  <a:pt x="2139" y="20458"/>
                  <a:pt x="1925" y="20363"/>
                  <a:pt x="1925" y="20268"/>
                </a:cubicBezTo>
                <a:cubicBezTo>
                  <a:pt x="2139" y="20268"/>
                  <a:pt x="2352" y="20173"/>
                  <a:pt x="2352" y="20173"/>
                </a:cubicBezTo>
                <a:cubicBezTo>
                  <a:pt x="2352" y="20173"/>
                  <a:pt x="2352" y="20173"/>
                  <a:pt x="2352" y="20268"/>
                </a:cubicBezTo>
                <a:cubicBezTo>
                  <a:pt x="2139" y="20268"/>
                  <a:pt x="2352" y="20363"/>
                  <a:pt x="2352" y="20458"/>
                </a:cubicBezTo>
                <a:cubicBezTo>
                  <a:pt x="2352" y="20458"/>
                  <a:pt x="2352" y="20458"/>
                  <a:pt x="2352" y="20458"/>
                </a:cubicBezTo>
                <a:cubicBezTo>
                  <a:pt x="2352" y="20268"/>
                  <a:pt x="2566" y="20363"/>
                  <a:pt x="2566" y="20363"/>
                </a:cubicBezTo>
                <a:cubicBezTo>
                  <a:pt x="2566" y="20363"/>
                  <a:pt x="2566" y="20363"/>
                  <a:pt x="2566" y="20363"/>
                </a:cubicBezTo>
                <a:cubicBezTo>
                  <a:pt x="2780" y="20458"/>
                  <a:pt x="2780" y="20553"/>
                  <a:pt x="2994" y="20458"/>
                </a:cubicBezTo>
                <a:cubicBezTo>
                  <a:pt x="2994" y="20458"/>
                  <a:pt x="3208" y="20553"/>
                  <a:pt x="3208" y="20553"/>
                </a:cubicBezTo>
                <a:cubicBezTo>
                  <a:pt x="3422" y="20648"/>
                  <a:pt x="3422" y="20553"/>
                  <a:pt x="3636" y="20553"/>
                </a:cubicBezTo>
                <a:cubicBezTo>
                  <a:pt x="3636" y="20553"/>
                  <a:pt x="3636" y="20648"/>
                  <a:pt x="3636" y="20648"/>
                </a:cubicBezTo>
                <a:cubicBezTo>
                  <a:pt x="3636" y="20648"/>
                  <a:pt x="3850" y="20648"/>
                  <a:pt x="3850" y="20553"/>
                </a:cubicBezTo>
                <a:cubicBezTo>
                  <a:pt x="4063" y="20648"/>
                  <a:pt x="3636" y="20744"/>
                  <a:pt x="3636" y="20839"/>
                </a:cubicBezTo>
                <a:cubicBezTo>
                  <a:pt x="3636" y="20839"/>
                  <a:pt x="3850" y="20744"/>
                  <a:pt x="4063" y="20744"/>
                </a:cubicBezTo>
                <a:cubicBezTo>
                  <a:pt x="3850" y="20839"/>
                  <a:pt x="3850" y="20839"/>
                  <a:pt x="3850" y="20839"/>
                </a:cubicBezTo>
                <a:cubicBezTo>
                  <a:pt x="3850" y="20839"/>
                  <a:pt x="3850" y="20934"/>
                  <a:pt x="3636" y="20934"/>
                </a:cubicBezTo>
                <a:cubicBezTo>
                  <a:pt x="4063" y="20839"/>
                  <a:pt x="4277" y="20744"/>
                  <a:pt x="4491" y="20744"/>
                </a:cubicBezTo>
                <a:cubicBezTo>
                  <a:pt x="4491" y="20744"/>
                  <a:pt x="4705" y="20744"/>
                  <a:pt x="4705" y="20744"/>
                </a:cubicBezTo>
                <a:cubicBezTo>
                  <a:pt x="4705" y="20744"/>
                  <a:pt x="4705" y="20648"/>
                  <a:pt x="4705" y="20648"/>
                </a:cubicBezTo>
                <a:cubicBezTo>
                  <a:pt x="4705" y="20648"/>
                  <a:pt x="4919" y="20648"/>
                  <a:pt x="4919" y="20648"/>
                </a:cubicBezTo>
                <a:cubicBezTo>
                  <a:pt x="4705" y="20744"/>
                  <a:pt x="4491" y="20839"/>
                  <a:pt x="4491" y="20934"/>
                </a:cubicBezTo>
                <a:cubicBezTo>
                  <a:pt x="4491" y="21029"/>
                  <a:pt x="4705" y="21029"/>
                  <a:pt x="4705" y="21124"/>
                </a:cubicBezTo>
                <a:cubicBezTo>
                  <a:pt x="4705" y="21124"/>
                  <a:pt x="4705" y="21029"/>
                  <a:pt x="4705" y="21029"/>
                </a:cubicBezTo>
                <a:cubicBezTo>
                  <a:pt x="4705" y="21124"/>
                  <a:pt x="4491" y="21124"/>
                  <a:pt x="4705" y="21219"/>
                </a:cubicBezTo>
                <a:cubicBezTo>
                  <a:pt x="4919" y="21219"/>
                  <a:pt x="5133" y="21219"/>
                  <a:pt x="5133" y="21219"/>
                </a:cubicBezTo>
                <a:cubicBezTo>
                  <a:pt x="5133" y="21219"/>
                  <a:pt x="5133" y="21219"/>
                  <a:pt x="5133" y="21219"/>
                </a:cubicBezTo>
                <a:cubicBezTo>
                  <a:pt x="5133" y="21315"/>
                  <a:pt x="4919" y="21315"/>
                  <a:pt x="4919" y="21315"/>
                </a:cubicBezTo>
                <a:cubicBezTo>
                  <a:pt x="4919" y="21315"/>
                  <a:pt x="4919" y="21410"/>
                  <a:pt x="4919" y="21410"/>
                </a:cubicBezTo>
                <a:cubicBezTo>
                  <a:pt x="4919" y="21410"/>
                  <a:pt x="4919" y="21410"/>
                  <a:pt x="4919" y="21410"/>
                </a:cubicBezTo>
                <a:cubicBezTo>
                  <a:pt x="5133" y="21315"/>
                  <a:pt x="5133" y="21410"/>
                  <a:pt x="5133" y="21410"/>
                </a:cubicBezTo>
                <a:cubicBezTo>
                  <a:pt x="5133" y="21410"/>
                  <a:pt x="5133" y="21315"/>
                  <a:pt x="5347" y="21219"/>
                </a:cubicBezTo>
                <a:cubicBezTo>
                  <a:pt x="5347" y="21315"/>
                  <a:pt x="5133" y="21410"/>
                  <a:pt x="5133" y="21410"/>
                </a:cubicBezTo>
                <a:cubicBezTo>
                  <a:pt x="5133" y="21410"/>
                  <a:pt x="5133" y="21410"/>
                  <a:pt x="4919" y="21410"/>
                </a:cubicBezTo>
                <a:cubicBezTo>
                  <a:pt x="4919" y="21410"/>
                  <a:pt x="4919" y="21505"/>
                  <a:pt x="4919" y="21505"/>
                </a:cubicBezTo>
                <a:cubicBezTo>
                  <a:pt x="4919" y="21505"/>
                  <a:pt x="4705" y="21505"/>
                  <a:pt x="4705" y="21505"/>
                </a:cubicBezTo>
                <a:cubicBezTo>
                  <a:pt x="4491" y="21505"/>
                  <a:pt x="4491" y="21600"/>
                  <a:pt x="4491" y="21600"/>
                </a:cubicBezTo>
                <a:cubicBezTo>
                  <a:pt x="4705" y="21600"/>
                  <a:pt x="4919" y="21600"/>
                  <a:pt x="5133" y="21600"/>
                </a:cubicBezTo>
                <a:cubicBezTo>
                  <a:pt x="4919" y="21505"/>
                  <a:pt x="5347" y="21410"/>
                  <a:pt x="5347" y="21315"/>
                </a:cubicBezTo>
                <a:cubicBezTo>
                  <a:pt x="5560" y="21315"/>
                  <a:pt x="5560" y="21124"/>
                  <a:pt x="5774" y="21124"/>
                </a:cubicBezTo>
                <a:cubicBezTo>
                  <a:pt x="5774" y="21219"/>
                  <a:pt x="5560" y="21219"/>
                  <a:pt x="5560" y="21315"/>
                </a:cubicBezTo>
                <a:cubicBezTo>
                  <a:pt x="5774" y="21315"/>
                  <a:pt x="5774" y="21315"/>
                  <a:pt x="6202" y="21315"/>
                </a:cubicBezTo>
                <a:cubicBezTo>
                  <a:pt x="6202" y="21315"/>
                  <a:pt x="6202" y="21315"/>
                  <a:pt x="6202" y="21315"/>
                </a:cubicBezTo>
                <a:cubicBezTo>
                  <a:pt x="6202" y="21315"/>
                  <a:pt x="6416" y="21315"/>
                  <a:pt x="6416" y="21315"/>
                </a:cubicBezTo>
                <a:cubicBezTo>
                  <a:pt x="6416" y="21315"/>
                  <a:pt x="6630" y="21315"/>
                  <a:pt x="6630" y="21219"/>
                </a:cubicBezTo>
                <a:cubicBezTo>
                  <a:pt x="6630" y="21219"/>
                  <a:pt x="6630" y="21219"/>
                  <a:pt x="6630" y="21219"/>
                </a:cubicBezTo>
                <a:cubicBezTo>
                  <a:pt x="6630" y="21219"/>
                  <a:pt x="6630" y="21315"/>
                  <a:pt x="6630" y="21219"/>
                </a:cubicBezTo>
                <a:cubicBezTo>
                  <a:pt x="6844" y="21219"/>
                  <a:pt x="6844" y="21219"/>
                  <a:pt x="7057" y="21219"/>
                </a:cubicBezTo>
                <a:cubicBezTo>
                  <a:pt x="6844" y="21124"/>
                  <a:pt x="7057" y="21219"/>
                  <a:pt x="7057" y="21219"/>
                </a:cubicBezTo>
                <a:cubicBezTo>
                  <a:pt x="7271" y="21219"/>
                  <a:pt x="7271" y="21124"/>
                  <a:pt x="7271" y="21124"/>
                </a:cubicBezTo>
                <a:cubicBezTo>
                  <a:pt x="7271" y="21219"/>
                  <a:pt x="7271" y="21219"/>
                  <a:pt x="7271" y="21315"/>
                </a:cubicBezTo>
                <a:cubicBezTo>
                  <a:pt x="7271" y="21219"/>
                  <a:pt x="7271" y="21219"/>
                  <a:pt x="7271" y="21219"/>
                </a:cubicBezTo>
                <a:cubicBezTo>
                  <a:pt x="7271" y="21219"/>
                  <a:pt x="7271" y="21219"/>
                  <a:pt x="7485" y="21315"/>
                </a:cubicBezTo>
                <a:cubicBezTo>
                  <a:pt x="7485" y="21219"/>
                  <a:pt x="7485" y="21219"/>
                  <a:pt x="7485" y="21219"/>
                </a:cubicBezTo>
                <a:cubicBezTo>
                  <a:pt x="7485" y="21219"/>
                  <a:pt x="7485" y="21219"/>
                  <a:pt x="7485" y="21315"/>
                </a:cubicBezTo>
                <a:cubicBezTo>
                  <a:pt x="7485" y="21315"/>
                  <a:pt x="7913" y="21219"/>
                  <a:pt x="7699" y="21124"/>
                </a:cubicBezTo>
                <a:cubicBezTo>
                  <a:pt x="7699" y="21124"/>
                  <a:pt x="7913" y="21124"/>
                  <a:pt x="7913" y="21124"/>
                </a:cubicBezTo>
                <a:cubicBezTo>
                  <a:pt x="7699" y="21124"/>
                  <a:pt x="7699" y="21124"/>
                  <a:pt x="7699" y="21124"/>
                </a:cubicBezTo>
                <a:cubicBezTo>
                  <a:pt x="7699" y="21124"/>
                  <a:pt x="7913" y="21029"/>
                  <a:pt x="7699" y="21029"/>
                </a:cubicBezTo>
                <a:cubicBezTo>
                  <a:pt x="7913" y="21029"/>
                  <a:pt x="7913" y="21029"/>
                  <a:pt x="7913" y="21124"/>
                </a:cubicBezTo>
                <a:cubicBezTo>
                  <a:pt x="7913" y="21029"/>
                  <a:pt x="8341" y="21029"/>
                  <a:pt x="8127" y="20934"/>
                </a:cubicBezTo>
                <a:cubicBezTo>
                  <a:pt x="8341" y="20934"/>
                  <a:pt x="8341" y="21029"/>
                  <a:pt x="8341" y="21029"/>
                </a:cubicBezTo>
                <a:cubicBezTo>
                  <a:pt x="8341" y="21029"/>
                  <a:pt x="8554" y="21029"/>
                  <a:pt x="8554" y="21029"/>
                </a:cubicBezTo>
                <a:cubicBezTo>
                  <a:pt x="8554" y="21029"/>
                  <a:pt x="8554" y="20839"/>
                  <a:pt x="8554" y="20934"/>
                </a:cubicBezTo>
                <a:cubicBezTo>
                  <a:pt x="8768" y="20934"/>
                  <a:pt x="8554" y="21124"/>
                  <a:pt x="8768" y="21029"/>
                </a:cubicBezTo>
                <a:cubicBezTo>
                  <a:pt x="8768" y="20934"/>
                  <a:pt x="8768" y="20934"/>
                  <a:pt x="8768" y="20934"/>
                </a:cubicBezTo>
                <a:cubicBezTo>
                  <a:pt x="8768" y="20934"/>
                  <a:pt x="8768" y="20934"/>
                  <a:pt x="8768" y="20934"/>
                </a:cubicBezTo>
                <a:cubicBezTo>
                  <a:pt x="8768" y="20934"/>
                  <a:pt x="8982" y="20934"/>
                  <a:pt x="8982" y="20934"/>
                </a:cubicBezTo>
                <a:cubicBezTo>
                  <a:pt x="8982" y="20934"/>
                  <a:pt x="8982" y="20934"/>
                  <a:pt x="8982" y="20934"/>
                </a:cubicBezTo>
                <a:cubicBezTo>
                  <a:pt x="8982" y="20934"/>
                  <a:pt x="8982" y="20934"/>
                  <a:pt x="8982" y="20934"/>
                </a:cubicBezTo>
                <a:cubicBezTo>
                  <a:pt x="8982" y="20934"/>
                  <a:pt x="8982" y="20839"/>
                  <a:pt x="8982" y="20839"/>
                </a:cubicBezTo>
                <a:cubicBezTo>
                  <a:pt x="8982" y="20839"/>
                  <a:pt x="8982" y="20839"/>
                  <a:pt x="8982" y="20839"/>
                </a:cubicBezTo>
                <a:cubicBezTo>
                  <a:pt x="8982" y="20839"/>
                  <a:pt x="9196" y="20839"/>
                  <a:pt x="9196" y="20839"/>
                </a:cubicBezTo>
                <a:cubicBezTo>
                  <a:pt x="9196" y="20839"/>
                  <a:pt x="9196" y="20839"/>
                  <a:pt x="9196" y="20839"/>
                </a:cubicBezTo>
                <a:cubicBezTo>
                  <a:pt x="9410" y="20839"/>
                  <a:pt x="9410" y="20839"/>
                  <a:pt x="9410" y="20839"/>
                </a:cubicBezTo>
                <a:cubicBezTo>
                  <a:pt x="9624" y="20839"/>
                  <a:pt x="9624" y="20839"/>
                  <a:pt x="9624" y="20744"/>
                </a:cubicBezTo>
                <a:cubicBezTo>
                  <a:pt x="9624" y="20648"/>
                  <a:pt x="9624" y="20744"/>
                  <a:pt x="9624" y="20648"/>
                </a:cubicBezTo>
                <a:cubicBezTo>
                  <a:pt x="9838" y="20648"/>
                  <a:pt x="10051" y="20648"/>
                  <a:pt x="10051" y="20648"/>
                </a:cubicBezTo>
                <a:cubicBezTo>
                  <a:pt x="10051" y="20648"/>
                  <a:pt x="9838" y="20648"/>
                  <a:pt x="9838" y="20648"/>
                </a:cubicBezTo>
                <a:cubicBezTo>
                  <a:pt x="9838" y="20648"/>
                  <a:pt x="9838" y="20648"/>
                  <a:pt x="9838" y="20744"/>
                </a:cubicBezTo>
                <a:cubicBezTo>
                  <a:pt x="9838" y="20744"/>
                  <a:pt x="10051" y="20839"/>
                  <a:pt x="10051" y="20839"/>
                </a:cubicBezTo>
                <a:cubicBezTo>
                  <a:pt x="10265" y="20839"/>
                  <a:pt x="10051" y="20839"/>
                  <a:pt x="10265" y="20839"/>
                </a:cubicBezTo>
                <a:cubicBezTo>
                  <a:pt x="10265" y="20744"/>
                  <a:pt x="10051" y="20744"/>
                  <a:pt x="10051" y="20744"/>
                </a:cubicBezTo>
                <a:cubicBezTo>
                  <a:pt x="10051" y="20744"/>
                  <a:pt x="10265" y="20744"/>
                  <a:pt x="10265" y="20839"/>
                </a:cubicBezTo>
                <a:cubicBezTo>
                  <a:pt x="10479" y="20839"/>
                  <a:pt x="10265" y="20839"/>
                  <a:pt x="10479" y="20839"/>
                </a:cubicBezTo>
                <a:cubicBezTo>
                  <a:pt x="10479" y="20744"/>
                  <a:pt x="10479" y="20744"/>
                  <a:pt x="10479" y="20648"/>
                </a:cubicBezTo>
                <a:cubicBezTo>
                  <a:pt x="10265" y="20648"/>
                  <a:pt x="10479" y="20648"/>
                  <a:pt x="10265" y="20553"/>
                </a:cubicBezTo>
                <a:cubicBezTo>
                  <a:pt x="10479" y="20648"/>
                  <a:pt x="10479" y="20648"/>
                  <a:pt x="10693" y="20648"/>
                </a:cubicBezTo>
                <a:cubicBezTo>
                  <a:pt x="10479" y="20648"/>
                  <a:pt x="10693" y="20744"/>
                  <a:pt x="10693" y="20744"/>
                </a:cubicBezTo>
                <a:cubicBezTo>
                  <a:pt x="10907" y="20744"/>
                  <a:pt x="10693" y="20648"/>
                  <a:pt x="10693" y="20553"/>
                </a:cubicBezTo>
                <a:cubicBezTo>
                  <a:pt x="10693" y="20553"/>
                  <a:pt x="10479" y="20458"/>
                  <a:pt x="10479" y="20458"/>
                </a:cubicBezTo>
                <a:cubicBezTo>
                  <a:pt x="10693" y="20458"/>
                  <a:pt x="10693" y="20553"/>
                  <a:pt x="10907" y="20553"/>
                </a:cubicBezTo>
                <a:cubicBezTo>
                  <a:pt x="10907" y="20553"/>
                  <a:pt x="10907" y="20553"/>
                  <a:pt x="11121" y="20553"/>
                </a:cubicBezTo>
                <a:cubicBezTo>
                  <a:pt x="11121" y="20553"/>
                  <a:pt x="11121" y="20553"/>
                  <a:pt x="11121" y="20458"/>
                </a:cubicBezTo>
                <a:cubicBezTo>
                  <a:pt x="11121" y="20458"/>
                  <a:pt x="11121" y="20553"/>
                  <a:pt x="11335" y="20648"/>
                </a:cubicBezTo>
                <a:cubicBezTo>
                  <a:pt x="11335" y="20553"/>
                  <a:pt x="11335" y="20553"/>
                  <a:pt x="11335" y="20553"/>
                </a:cubicBezTo>
                <a:cubicBezTo>
                  <a:pt x="11335" y="20553"/>
                  <a:pt x="11335" y="20553"/>
                  <a:pt x="11335" y="20553"/>
                </a:cubicBezTo>
                <a:cubicBezTo>
                  <a:pt x="11335" y="20553"/>
                  <a:pt x="11549" y="20553"/>
                  <a:pt x="11549" y="20458"/>
                </a:cubicBezTo>
                <a:cubicBezTo>
                  <a:pt x="11549" y="20458"/>
                  <a:pt x="11549" y="20458"/>
                  <a:pt x="11549" y="20458"/>
                </a:cubicBezTo>
                <a:cubicBezTo>
                  <a:pt x="11549" y="20363"/>
                  <a:pt x="11549" y="20363"/>
                  <a:pt x="11549" y="20268"/>
                </a:cubicBezTo>
                <a:cubicBezTo>
                  <a:pt x="11762" y="20173"/>
                  <a:pt x="11976" y="20078"/>
                  <a:pt x="11976" y="20268"/>
                </a:cubicBezTo>
                <a:cubicBezTo>
                  <a:pt x="11976" y="20173"/>
                  <a:pt x="11762" y="20173"/>
                  <a:pt x="11762" y="20268"/>
                </a:cubicBezTo>
                <a:cubicBezTo>
                  <a:pt x="11762" y="20268"/>
                  <a:pt x="11549" y="20363"/>
                  <a:pt x="11549" y="20363"/>
                </a:cubicBezTo>
                <a:cubicBezTo>
                  <a:pt x="11549" y="20458"/>
                  <a:pt x="11549" y="20458"/>
                  <a:pt x="11549" y="20458"/>
                </a:cubicBezTo>
                <a:cubicBezTo>
                  <a:pt x="11762" y="20553"/>
                  <a:pt x="11762" y="20458"/>
                  <a:pt x="11762" y="20458"/>
                </a:cubicBezTo>
                <a:cubicBezTo>
                  <a:pt x="11762" y="20458"/>
                  <a:pt x="11762" y="20458"/>
                  <a:pt x="11762" y="20458"/>
                </a:cubicBezTo>
                <a:cubicBezTo>
                  <a:pt x="11762" y="20458"/>
                  <a:pt x="11976" y="20553"/>
                  <a:pt x="11976" y="20553"/>
                </a:cubicBezTo>
                <a:cubicBezTo>
                  <a:pt x="11976" y="20553"/>
                  <a:pt x="11976" y="20553"/>
                  <a:pt x="11976" y="20553"/>
                </a:cubicBezTo>
                <a:cubicBezTo>
                  <a:pt x="12190" y="20458"/>
                  <a:pt x="11976" y="20458"/>
                  <a:pt x="12190" y="20458"/>
                </a:cubicBezTo>
                <a:cubicBezTo>
                  <a:pt x="12190" y="20458"/>
                  <a:pt x="12190" y="20458"/>
                  <a:pt x="12190" y="20458"/>
                </a:cubicBezTo>
                <a:cubicBezTo>
                  <a:pt x="12190" y="20458"/>
                  <a:pt x="12404" y="20458"/>
                  <a:pt x="12404" y="20458"/>
                </a:cubicBezTo>
                <a:cubicBezTo>
                  <a:pt x="12404" y="20458"/>
                  <a:pt x="12404" y="20458"/>
                  <a:pt x="12404" y="20458"/>
                </a:cubicBezTo>
                <a:cubicBezTo>
                  <a:pt x="12618" y="20458"/>
                  <a:pt x="12618" y="20268"/>
                  <a:pt x="12832" y="20363"/>
                </a:cubicBezTo>
                <a:cubicBezTo>
                  <a:pt x="12832" y="20363"/>
                  <a:pt x="12832" y="20363"/>
                  <a:pt x="12832" y="20268"/>
                </a:cubicBezTo>
                <a:cubicBezTo>
                  <a:pt x="12832" y="20363"/>
                  <a:pt x="12832" y="20363"/>
                  <a:pt x="12832" y="20363"/>
                </a:cubicBezTo>
                <a:cubicBezTo>
                  <a:pt x="13046" y="20363"/>
                  <a:pt x="12832" y="20268"/>
                  <a:pt x="13046" y="20268"/>
                </a:cubicBezTo>
                <a:cubicBezTo>
                  <a:pt x="12832" y="20268"/>
                  <a:pt x="13046" y="20363"/>
                  <a:pt x="13259" y="20363"/>
                </a:cubicBezTo>
                <a:cubicBezTo>
                  <a:pt x="13259" y="20363"/>
                  <a:pt x="13046" y="20363"/>
                  <a:pt x="13046" y="20363"/>
                </a:cubicBezTo>
                <a:cubicBezTo>
                  <a:pt x="13046" y="20363"/>
                  <a:pt x="13046" y="20363"/>
                  <a:pt x="13259" y="20363"/>
                </a:cubicBezTo>
                <a:cubicBezTo>
                  <a:pt x="13259" y="20363"/>
                  <a:pt x="13473" y="20458"/>
                  <a:pt x="13473" y="20458"/>
                </a:cubicBezTo>
                <a:cubicBezTo>
                  <a:pt x="13473" y="20458"/>
                  <a:pt x="13473" y="20458"/>
                  <a:pt x="13473" y="20363"/>
                </a:cubicBezTo>
                <a:cubicBezTo>
                  <a:pt x="13687" y="20363"/>
                  <a:pt x="13687" y="20458"/>
                  <a:pt x="13901" y="20458"/>
                </a:cubicBezTo>
                <a:cubicBezTo>
                  <a:pt x="13687" y="20363"/>
                  <a:pt x="13687" y="20363"/>
                  <a:pt x="13901" y="20363"/>
                </a:cubicBezTo>
                <a:cubicBezTo>
                  <a:pt x="13901" y="20363"/>
                  <a:pt x="13901" y="20363"/>
                  <a:pt x="13901" y="20363"/>
                </a:cubicBezTo>
                <a:cubicBezTo>
                  <a:pt x="13901" y="20458"/>
                  <a:pt x="13901" y="20458"/>
                  <a:pt x="14115" y="20363"/>
                </a:cubicBezTo>
                <a:cubicBezTo>
                  <a:pt x="14115" y="20363"/>
                  <a:pt x="14115" y="20363"/>
                  <a:pt x="14115" y="20363"/>
                </a:cubicBezTo>
                <a:cubicBezTo>
                  <a:pt x="14115" y="20363"/>
                  <a:pt x="14115" y="20173"/>
                  <a:pt x="14115" y="20268"/>
                </a:cubicBezTo>
                <a:cubicBezTo>
                  <a:pt x="14543" y="20173"/>
                  <a:pt x="14756" y="19982"/>
                  <a:pt x="14970" y="19887"/>
                </a:cubicBezTo>
                <a:cubicBezTo>
                  <a:pt x="15184" y="19792"/>
                  <a:pt x="15398" y="19697"/>
                  <a:pt x="15398" y="19602"/>
                </a:cubicBezTo>
                <a:cubicBezTo>
                  <a:pt x="15612" y="19602"/>
                  <a:pt x="15826" y="19602"/>
                  <a:pt x="15826" y="19507"/>
                </a:cubicBezTo>
                <a:cubicBezTo>
                  <a:pt x="16253" y="19316"/>
                  <a:pt x="16681" y="19031"/>
                  <a:pt x="17109" y="18745"/>
                </a:cubicBezTo>
                <a:cubicBezTo>
                  <a:pt x="18392" y="18174"/>
                  <a:pt x="19461" y="17508"/>
                  <a:pt x="20531" y="16937"/>
                </a:cubicBezTo>
                <a:cubicBezTo>
                  <a:pt x="20745" y="16747"/>
                  <a:pt x="20958" y="16747"/>
                  <a:pt x="20958" y="16557"/>
                </a:cubicBezTo>
                <a:cubicBezTo>
                  <a:pt x="21172" y="16462"/>
                  <a:pt x="21600" y="15986"/>
                  <a:pt x="21600" y="15891"/>
                </a:cubicBezTo>
                <a:close/>
              </a:path>
            </a:pathLst>
          </a:custGeom>
          <a:solidFill>
            <a:srgbClr val="EDEDED"/>
          </a:solidFill>
          <a:ln w="6350" cap="rnd">
            <a:solidFill>
              <a:schemeClr val="tx1"/>
            </a:solidFill>
            <a:prstDash val="solid"/>
            <a:round/>
          </a:ln>
          <a:effectLst/>
        </p:spPr>
        <p:txBody>
          <a:bodyPr wrap="square" lIns="45719" tIns="45719" rIns="45719" bIns="45719"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3000" i="0">
                <a:solidFill>
                  <a:srgbClr val="FFFFFF"/>
                </a:solidFill>
                <a:latin typeface="Open Sans"/>
                <a:ea typeface="Open Sans"/>
                <a:cs typeface="Open Sans"/>
                <a:sym typeface="Open Sans"/>
              </a:defRPr>
            </a:pPr>
            <a:endParaRPr kumimoji="0" sz="3000" b="0" i="0" u="none" strike="noStrike" kern="1200" cap="none" spc="0" normalizeH="0" baseline="0" noProof="0">
              <a:ln>
                <a:noFill/>
              </a:ln>
              <a:effectLst/>
              <a:uLnTx/>
              <a:uFillTx/>
              <a:latin typeface="Calibri" panose="020F0502020204030204" pitchFamily="34" charset="0"/>
              <a:ea typeface="Open Sans"/>
              <a:cs typeface="Calibri" panose="020F0502020204030204" pitchFamily="34" charset="0"/>
              <a:sym typeface="Open Sans"/>
            </a:endParaRPr>
          </a:p>
        </p:txBody>
      </p:sp>
      <p:sp>
        <p:nvSpPr>
          <p:cNvPr id="39" name="TextBox 38">
            <a:extLst>
              <a:ext uri="{FF2B5EF4-FFF2-40B4-BE49-F238E27FC236}">
                <a16:creationId xmlns:a16="http://schemas.microsoft.com/office/drawing/2014/main" id="{8A82D11D-CAC4-0FCA-9C21-6D68DAA53858}"/>
              </a:ext>
            </a:extLst>
          </p:cNvPr>
          <p:cNvSpPr txBox="1"/>
          <p:nvPr/>
        </p:nvSpPr>
        <p:spPr>
          <a:xfrm>
            <a:off x="8942599" y="3957152"/>
            <a:ext cx="25826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Ubuntu" panose="020B0504030602030204" pitchFamily="34" charset="0"/>
                <a:ea typeface="+mn-ea"/>
                <a:cs typeface="Arial" panose="020B0604020202020204" pitchFamily="34" charset="0"/>
              </a:rPr>
              <a:t>First-of-a-kind plant </a:t>
            </a:r>
            <a:endParaRPr kumimoji="0" lang="en-FI" sz="1600" b="0" i="0" u="none" strike="noStrike" kern="1200" cap="none" spc="0" normalizeH="0" baseline="0" noProof="0" dirty="0">
              <a:ln>
                <a:noFill/>
              </a:ln>
              <a:solidFill>
                <a:prstClr val="black"/>
              </a:solidFill>
              <a:effectLst/>
              <a:uLnTx/>
              <a:uFillTx/>
              <a:latin typeface="Ubuntu" panose="020B0504030602030204" pitchFamily="34" charset="0"/>
              <a:ea typeface="+mn-ea"/>
              <a:cs typeface="Arial" panose="020B0604020202020204" pitchFamily="34" charset="0"/>
            </a:endParaRPr>
          </a:p>
        </p:txBody>
      </p:sp>
      <p:pic>
        <p:nvPicPr>
          <p:cNvPr id="42" name="Picture 41">
            <a:extLst>
              <a:ext uri="{FF2B5EF4-FFF2-40B4-BE49-F238E27FC236}">
                <a16:creationId xmlns:a16="http://schemas.microsoft.com/office/drawing/2014/main" id="{A64FDF42-5881-5681-27AD-6A392D04D3EB}"/>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8942599" y="4279638"/>
            <a:ext cx="2582632" cy="1681200"/>
          </a:xfrm>
          <a:prstGeom prst="rect">
            <a:avLst/>
          </a:prstGeom>
          <a:ln w="12700">
            <a:solidFill>
              <a:schemeClr val="bg2"/>
            </a:solidFill>
          </a:ln>
        </p:spPr>
      </p:pic>
      <p:pic>
        <p:nvPicPr>
          <p:cNvPr id="43" name="Picture 4" descr="A brief refresher on Technology Readiness Levels (TRL) | CloudWATCH">
            <a:extLst>
              <a:ext uri="{FF2B5EF4-FFF2-40B4-BE49-F238E27FC236}">
                <a16:creationId xmlns:a16="http://schemas.microsoft.com/office/drawing/2014/main" id="{9C9C0E78-943E-4EFD-AEA7-79066AD5D108}"/>
              </a:ext>
            </a:extLst>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10251557" y="5605472"/>
            <a:ext cx="1212806" cy="332636"/>
          </a:xfrm>
          <a:prstGeom prst="rect">
            <a:avLst/>
          </a:prstGeom>
          <a:noFill/>
          <a:extLst>
            <a:ext uri="{909E8E84-426E-40DD-AFC4-6F175D3DCCD1}">
              <a14:hiddenFill xmlns:a14="http://schemas.microsoft.com/office/drawing/2010/main">
                <a:solidFill>
                  <a:srgbClr val="FFFFFF"/>
                </a:solidFill>
              </a14:hiddenFill>
            </a:ext>
          </a:extLst>
        </p:spPr>
      </p:pic>
      <p:sp>
        <p:nvSpPr>
          <p:cNvPr id="44" name="Shape">
            <a:extLst>
              <a:ext uri="{FF2B5EF4-FFF2-40B4-BE49-F238E27FC236}">
                <a16:creationId xmlns:a16="http://schemas.microsoft.com/office/drawing/2014/main" id="{B595A92B-448F-3D6D-48EB-E6BA97DB09F2}"/>
              </a:ext>
            </a:extLst>
          </p:cNvPr>
          <p:cNvSpPr/>
          <p:nvPr/>
        </p:nvSpPr>
        <p:spPr>
          <a:xfrm>
            <a:off x="11202102" y="4307127"/>
            <a:ext cx="209134" cy="404099"/>
          </a:xfrm>
          <a:custGeom>
            <a:avLst/>
            <a:gdLst/>
            <a:ahLst/>
            <a:cxnLst>
              <a:cxn ang="0">
                <a:pos x="wd2" y="hd2"/>
              </a:cxn>
              <a:cxn ang="5400000">
                <a:pos x="wd2" y="hd2"/>
              </a:cxn>
              <a:cxn ang="10800000">
                <a:pos x="wd2" y="hd2"/>
              </a:cxn>
              <a:cxn ang="16200000">
                <a:pos x="wd2" y="hd2"/>
              </a:cxn>
            </a:cxnLst>
            <a:rect l="0" t="0" r="r" b="b"/>
            <a:pathLst>
              <a:path w="21600" h="21600" extrusionOk="0">
                <a:moveTo>
                  <a:pt x="3636" y="21315"/>
                </a:moveTo>
                <a:cubicBezTo>
                  <a:pt x="3636" y="21219"/>
                  <a:pt x="3636" y="21124"/>
                  <a:pt x="3422" y="21124"/>
                </a:cubicBezTo>
                <a:cubicBezTo>
                  <a:pt x="3422" y="21124"/>
                  <a:pt x="3422" y="21124"/>
                  <a:pt x="3422" y="21219"/>
                </a:cubicBezTo>
                <a:cubicBezTo>
                  <a:pt x="3422" y="21219"/>
                  <a:pt x="3422" y="21219"/>
                  <a:pt x="3422" y="21219"/>
                </a:cubicBezTo>
                <a:cubicBezTo>
                  <a:pt x="3422" y="21124"/>
                  <a:pt x="3422" y="21124"/>
                  <a:pt x="3422" y="21124"/>
                </a:cubicBezTo>
                <a:cubicBezTo>
                  <a:pt x="3422" y="21124"/>
                  <a:pt x="3422" y="21219"/>
                  <a:pt x="3422" y="21315"/>
                </a:cubicBezTo>
                <a:cubicBezTo>
                  <a:pt x="3422" y="21219"/>
                  <a:pt x="3422" y="21315"/>
                  <a:pt x="3636" y="21315"/>
                </a:cubicBezTo>
                <a:close/>
                <a:moveTo>
                  <a:pt x="9838" y="20744"/>
                </a:moveTo>
                <a:cubicBezTo>
                  <a:pt x="9624" y="20839"/>
                  <a:pt x="9838" y="20839"/>
                  <a:pt x="9838" y="20839"/>
                </a:cubicBezTo>
                <a:cubicBezTo>
                  <a:pt x="9838" y="20934"/>
                  <a:pt x="9838" y="20934"/>
                  <a:pt x="9838" y="20934"/>
                </a:cubicBezTo>
                <a:cubicBezTo>
                  <a:pt x="9838" y="20839"/>
                  <a:pt x="10051" y="20839"/>
                  <a:pt x="10051" y="20839"/>
                </a:cubicBezTo>
                <a:cubicBezTo>
                  <a:pt x="10051" y="20839"/>
                  <a:pt x="9838" y="20744"/>
                  <a:pt x="9838" y="20744"/>
                </a:cubicBezTo>
                <a:close/>
                <a:moveTo>
                  <a:pt x="4277" y="21124"/>
                </a:moveTo>
                <a:cubicBezTo>
                  <a:pt x="4277" y="21124"/>
                  <a:pt x="4277" y="21029"/>
                  <a:pt x="4277" y="21029"/>
                </a:cubicBezTo>
                <a:cubicBezTo>
                  <a:pt x="4277" y="20934"/>
                  <a:pt x="4277" y="20934"/>
                  <a:pt x="4491" y="20839"/>
                </a:cubicBezTo>
                <a:cubicBezTo>
                  <a:pt x="4491" y="20839"/>
                  <a:pt x="4705" y="20744"/>
                  <a:pt x="4491" y="20839"/>
                </a:cubicBezTo>
                <a:cubicBezTo>
                  <a:pt x="4277" y="20839"/>
                  <a:pt x="4277" y="20839"/>
                  <a:pt x="4277" y="20839"/>
                </a:cubicBezTo>
                <a:cubicBezTo>
                  <a:pt x="4063" y="20934"/>
                  <a:pt x="4063" y="20934"/>
                  <a:pt x="3850" y="20934"/>
                </a:cubicBezTo>
                <a:cubicBezTo>
                  <a:pt x="3850" y="20934"/>
                  <a:pt x="3422" y="21029"/>
                  <a:pt x="3636" y="20839"/>
                </a:cubicBezTo>
                <a:cubicBezTo>
                  <a:pt x="3422" y="20934"/>
                  <a:pt x="3636" y="20934"/>
                  <a:pt x="3422" y="21029"/>
                </a:cubicBezTo>
                <a:cubicBezTo>
                  <a:pt x="3636" y="21029"/>
                  <a:pt x="3850" y="21029"/>
                  <a:pt x="3850" y="21029"/>
                </a:cubicBezTo>
                <a:cubicBezTo>
                  <a:pt x="3850" y="21029"/>
                  <a:pt x="3850" y="21029"/>
                  <a:pt x="3850" y="21029"/>
                </a:cubicBezTo>
                <a:cubicBezTo>
                  <a:pt x="3850" y="21029"/>
                  <a:pt x="3636" y="21029"/>
                  <a:pt x="3422" y="21029"/>
                </a:cubicBezTo>
                <a:cubicBezTo>
                  <a:pt x="3636" y="21124"/>
                  <a:pt x="3636" y="21219"/>
                  <a:pt x="3636" y="21315"/>
                </a:cubicBezTo>
                <a:cubicBezTo>
                  <a:pt x="3636" y="21315"/>
                  <a:pt x="3850" y="21219"/>
                  <a:pt x="3850" y="21219"/>
                </a:cubicBezTo>
                <a:cubicBezTo>
                  <a:pt x="3850" y="21219"/>
                  <a:pt x="3850" y="21219"/>
                  <a:pt x="3850" y="21315"/>
                </a:cubicBezTo>
                <a:cubicBezTo>
                  <a:pt x="3850" y="21315"/>
                  <a:pt x="3850" y="21219"/>
                  <a:pt x="3850" y="21315"/>
                </a:cubicBezTo>
                <a:cubicBezTo>
                  <a:pt x="3850" y="21315"/>
                  <a:pt x="3850" y="21219"/>
                  <a:pt x="4063" y="21219"/>
                </a:cubicBezTo>
                <a:cubicBezTo>
                  <a:pt x="4063" y="21219"/>
                  <a:pt x="4063" y="21219"/>
                  <a:pt x="4063" y="21315"/>
                </a:cubicBezTo>
                <a:cubicBezTo>
                  <a:pt x="4063" y="21315"/>
                  <a:pt x="4063" y="21219"/>
                  <a:pt x="4063" y="21219"/>
                </a:cubicBezTo>
                <a:cubicBezTo>
                  <a:pt x="4277" y="21219"/>
                  <a:pt x="4063" y="21219"/>
                  <a:pt x="4063" y="21219"/>
                </a:cubicBezTo>
                <a:cubicBezTo>
                  <a:pt x="4063" y="21219"/>
                  <a:pt x="4277" y="21124"/>
                  <a:pt x="4277" y="21124"/>
                </a:cubicBezTo>
                <a:close/>
                <a:moveTo>
                  <a:pt x="11762" y="20458"/>
                </a:moveTo>
                <a:cubicBezTo>
                  <a:pt x="11762" y="20553"/>
                  <a:pt x="11549" y="20553"/>
                  <a:pt x="11762" y="20648"/>
                </a:cubicBezTo>
                <a:cubicBezTo>
                  <a:pt x="11762" y="20553"/>
                  <a:pt x="11976" y="20553"/>
                  <a:pt x="11762" y="20458"/>
                </a:cubicBezTo>
                <a:close/>
                <a:moveTo>
                  <a:pt x="2352" y="20553"/>
                </a:moveTo>
                <a:cubicBezTo>
                  <a:pt x="2139" y="20648"/>
                  <a:pt x="2566" y="20648"/>
                  <a:pt x="2566" y="20744"/>
                </a:cubicBezTo>
                <a:cubicBezTo>
                  <a:pt x="2566" y="20648"/>
                  <a:pt x="2780" y="20744"/>
                  <a:pt x="2566" y="20648"/>
                </a:cubicBezTo>
                <a:cubicBezTo>
                  <a:pt x="2780" y="20648"/>
                  <a:pt x="2780" y="20648"/>
                  <a:pt x="2566" y="20648"/>
                </a:cubicBezTo>
                <a:cubicBezTo>
                  <a:pt x="2566" y="20648"/>
                  <a:pt x="2566" y="20648"/>
                  <a:pt x="2566" y="20553"/>
                </a:cubicBezTo>
                <a:cubicBezTo>
                  <a:pt x="2566" y="20553"/>
                  <a:pt x="2566" y="20553"/>
                  <a:pt x="2566" y="20553"/>
                </a:cubicBezTo>
                <a:cubicBezTo>
                  <a:pt x="2566" y="20553"/>
                  <a:pt x="2352" y="20458"/>
                  <a:pt x="2352" y="20458"/>
                </a:cubicBezTo>
                <a:cubicBezTo>
                  <a:pt x="2139" y="20458"/>
                  <a:pt x="2352" y="20553"/>
                  <a:pt x="2352" y="20553"/>
                </a:cubicBezTo>
                <a:close/>
                <a:moveTo>
                  <a:pt x="1711" y="18365"/>
                </a:moveTo>
                <a:cubicBezTo>
                  <a:pt x="1711" y="18365"/>
                  <a:pt x="1711" y="18270"/>
                  <a:pt x="1711" y="18365"/>
                </a:cubicBezTo>
                <a:cubicBezTo>
                  <a:pt x="1711" y="18365"/>
                  <a:pt x="1711" y="18365"/>
                  <a:pt x="1711" y="18365"/>
                </a:cubicBezTo>
                <a:close/>
                <a:moveTo>
                  <a:pt x="21600" y="15891"/>
                </a:moveTo>
                <a:cubicBezTo>
                  <a:pt x="21386" y="15796"/>
                  <a:pt x="21172" y="15700"/>
                  <a:pt x="20958" y="15510"/>
                </a:cubicBezTo>
                <a:cubicBezTo>
                  <a:pt x="20958" y="15510"/>
                  <a:pt x="20958" y="15415"/>
                  <a:pt x="20745" y="15320"/>
                </a:cubicBezTo>
                <a:cubicBezTo>
                  <a:pt x="20745" y="15225"/>
                  <a:pt x="20317" y="15130"/>
                  <a:pt x="20103" y="15034"/>
                </a:cubicBezTo>
                <a:cubicBezTo>
                  <a:pt x="19889" y="14939"/>
                  <a:pt x="19461" y="14749"/>
                  <a:pt x="19248" y="14654"/>
                </a:cubicBezTo>
                <a:cubicBezTo>
                  <a:pt x="19034" y="14559"/>
                  <a:pt x="18606" y="14463"/>
                  <a:pt x="18606" y="14368"/>
                </a:cubicBezTo>
                <a:cubicBezTo>
                  <a:pt x="18392" y="14273"/>
                  <a:pt x="18606" y="14273"/>
                  <a:pt x="18820" y="14178"/>
                </a:cubicBezTo>
                <a:cubicBezTo>
                  <a:pt x="19034" y="14083"/>
                  <a:pt x="19248" y="13988"/>
                  <a:pt x="19461" y="13893"/>
                </a:cubicBezTo>
                <a:cubicBezTo>
                  <a:pt x="19461" y="13797"/>
                  <a:pt x="19675" y="13702"/>
                  <a:pt x="19675" y="13607"/>
                </a:cubicBezTo>
                <a:cubicBezTo>
                  <a:pt x="19675" y="13512"/>
                  <a:pt x="19675" y="13512"/>
                  <a:pt x="19675" y="13417"/>
                </a:cubicBezTo>
                <a:cubicBezTo>
                  <a:pt x="19675" y="13322"/>
                  <a:pt x="19461" y="13322"/>
                  <a:pt x="19461" y="13322"/>
                </a:cubicBezTo>
                <a:cubicBezTo>
                  <a:pt x="19248" y="13226"/>
                  <a:pt x="19248" y="13131"/>
                  <a:pt x="19034" y="13131"/>
                </a:cubicBezTo>
                <a:cubicBezTo>
                  <a:pt x="19034" y="13131"/>
                  <a:pt x="18820" y="13131"/>
                  <a:pt x="18606" y="13036"/>
                </a:cubicBezTo>
                <a:cubicBezTo>
                  <a:pt x="18606" y="13036"/>
                  <a:pt x="18606" y="13036"/>
                  <a:pt x="18606" y="12941"/>
                </a:cubicBezTo>
                <a:cubicBezTo>
                  <a:pt x="18606" y="12941"/>
                  <a:pt x="18606" y="12846"/>
                  <a:pt x="18606" y="12846"/>
                </a:cubicBezTo>
                <a:cubicBezTo>
                  <a:pt x="18606" y="12846"/>
                  <a:pt x="18606" y="12751"/>
                  <a:pt x="18392" y="12751"/>
                </a:cubicBezTo>
                <a:cubicBezTo>
                  <a:pt x="18392" y="12751"/>
                  <a:pt x="18392" y="12656"/>
                  <a:pt x="18392" y="12560"/>
                </a:cubicBezTo>
                <a:cubicBezTo>
                  <a:pt x="18606" y="12560"/>
                  <a:pt x="18820" y="12560"/>
                  <a:pt x="18820" y="12465"/>
                </a:cubicBezTo>
                <a:cubicBezTo>
                  <a:pt x="19034" y="12465"/>
                  <a:pt x="18820" y="12370"/>
                  <a:pt x="18606" y="12370"/>
                </a:cubicBezTo>
                <a:cubicBezTo>
                  <a:pt x="18606" y="12275"/>
                  <a:pt x="18820" y="12275"/>
                  <a:pt x="18606" y="12180"/>
                </a:cubicBezTo>
                <a:cubicBezTo>
                  <a:pt x="18392" y="12180"/>
                  <a:pt x="18178" y="12180"/>
                  <a:pt x="18178" y="12180"/>
                </a:cubicBezTo>
                <a:cubicBezTo>
                  <a:pt x="17750" y="12085"/>
                  <a:pt x="17537" y="11704"/>
                  <a:pt x="17964" y="11609"/>
                </a:cubicBezTo>
                <a:cubicBezTo>
                  <a:pt x="18178" y="11514"/>
                  <a:pt x="18178" y="11609"/>
                  <a:pt x="18178" y="11514"/>
                </a:cubicBezTo>
                <a:cubicBezTo>
                  <a:pt x="18178" y="11514"/>
                  <a:pt x="18178" y="11514"/>
                  <a:pt x="18178" y="11419"/>
                </a:cubicBezTo>
                <a:cubicBezTo>
                  <a:pt x="18178" y="11419"/>
                  <a:pt x="18178" y="11419"/>
                  <a:pt x="18178" y="11419"/>
                </a:cubicBezTo>
                <a:cubicBezTo>
                  <a:pt x="18178" y="11228"/>
                  <a:pt x="17750" y="11419"/>
                  <a:pt x="17750" y="11228"/>
                </a:cubicBezTo>
                <a:cubicBezTo>
                  <a:pt x="17750" y="11133"/>
                  <a:pt x="17964" y="11133"/>
                  <a:pt x="17964" y="11038"/>
                </a:cubicBezTo>
                <a:cubicBezTo>
                  <a:pt x="17964" y="10943"/>
                  <a:pt x="17964" y="10848"/>
                  <a:pt x="17964" y="10752"/>
                </a:cubicBezTo>
                <a:cubicBezTo>
                  <a:pt x="17964" y="10657"/>
                  <a:pt x="18178" y="10657"/>
                  <a:pt x="18178" y="10562"/>
                </a:cubicBezTo>
                <a:cubicBezTo>
                  <a:pt x="18178" y="10562"/>
                  <a:pt x="17964" y="10467"/>
                  <a:pt x="17964" y="10467"/>
                </a:cubicBezTo>
                <a:cubicBezTo>
                  <a:pt x="17964" y="10372"/>
                  <a:pt x="18392" y="10372"/>
                  <a:pt x="18392" y="10372"/>
                </a:cubicBezTo>
                <a:cubicBezTo>
                  <a:pt x="18606" y="10277"/>
                  <a:pt x="18606" y="10372"/>
                  <a:pt x="18820" y="10372"/>
                </a:cubicBezTo>
                <a:cubicBezTo>
                  <a:pt x="18820" y="10277"/>
                  <a:pt x="18606" y="10181"/>
                  <a:pt x="18606" y="10086"/>
                </a:cubicBezTo>
                <a:cubicBezTo>
                  <a:pt x="18178" y="9706"/>
                  <a:pt x="17964" y="9325"/>
                  <a:pt x="17537" y="8944"/>
                </a:cubicBezTo>
                <a:cubicBezTo>
                  <a:pt x="17323" y="8564"/>
                  <a:pt x="17109" y="8183"/>
                  <a:pt x="16681" y="7803"/>
                </a:cubicBezTo>
                <a:cubicBezTo>
                  <a:pt x="16681" y="7707"/>
                  <a:pt x="16681" y="7707"/>
                  <a:pt x="16681" y="7612"/>
                </a:cubicBezTo>
                <a:cubicBezTo>
                  <a:pt x="16681" y="7517"/>
                  <a:pt x="16681" y="7422"/>
                  <a:pt x="16895" y="7327"/>
                </a:cubicBezTo>
                <a:cubicBezTo>
                  <a:pt x="17323" y="6946"/>
                  <a:pt x="17964" y="6661"/>
                  <a:pt x="18392" y="6280"/>
                </a:cubicBezTo>
                <a:cubicBezTo>
                  <a:pt x="18392" y="6185"/>
                  <a:pt x="18606" y="5995"/>
                  <a:pt x="18606" y="5900"/>
                </a:cubicBezTo>
                <a:cubicBezTo>
                  <a:pt x="18392" y="5804"/>
                  <a:pt x="18178" y="5614"/>
                  <a:pt x="17964" y="5519"/>
                </a:cubicBezTo>
                <a:cubicBezTo>
                  <a:pt x="17750" y="5424"/>
                  <a:pt x="17537" y="5233"/>
                  <a:pt x="17323" y="5138"/>
                </a:cubicBezTo>
                <a:cubicBezTo>
                  <a:pt x="17323" y="5043"/>
                  <a:pt x="17323" y="5043"/>
                  <a:pt x="17109" y="4948"/>
                </a:cubicBezTo>
                <a:cubicBezTo>
                  <a:pt x="17109" y="4948"/>
                  <a:pt x="16895" y="4853"/>
                  <a:pt x="16681" y="4853"/>
                </a:cubicBezTo>
                <a:cubicBezTo>
                  <a:pt x="16467" y="4853"/>
                  <a:pt x="16040" y="4758"/>
                  <a:pt x="15826" y="4663"/>
                </a:cubicBezTo>
                <a:cubicBezTo>
                  <a:pt x="15612" y="4472"/>
                  <a:pt x="15612" y="4282"/>
                  <a:pt x="15612" y="4092"/>
                </a:cubicBezTo>
                <a:cubicBezTo>
                  <a:pt x="15398" y="3901"/>
                  <a:pt x="15398" y="3806"/>
                  <a:pt x="15612" y="3711"/>
                </a:cubicBezTo>
                <a:cubicBezTo>
                  <a:pt x="15826" y="3521"/>
                  <a:pt x="15826" y="3426"/>
                  <a:pt x="16040" y="3330"/>
                </a:cubicBezTo>
                <a:cubicBezTo>
                  <a:pt x="16040" y="3235"/>
                  <a:pt x="16040" y="3140"/>
                  <a:pt x="16040" y="3140"/>
                </a:cubicBezTo>
                <a:cubicBezTo>
                  <a:pt x="16040" y="3045"/>
                  <a:pt x="15826" y="3045"/>
                  <a:pt x="15612" y="3045"/>
                </a:cubicBezTo>
                <a:cubicBezTo>
                  <a:pt x="15612" y="3045"/>
                  <a:pt x="15398" y="3045"/>
                  <a:pt x="15398" y="3045"/>
                </a:cubicBezTo>
                <a:cubicBezTo>
                  <a:pt x="15398" y="3045"/>
                  <a:pt x="15398" y="2950"/>
                  <a:pt x="15398" y="2950"/>
                </a:cubicBezTo>
                <a:cubicBezTo>
                  <a:pt x="15612" y="2950"/>
                  <a:pt x="15826" y="2855"/>
                  <a:pt x="15826" y="2855"/>
                </a:cubicBezTo>
                <a:cubicBezTo>
                  <a:pt x="16040" y="2759"/>
                  <a:pt x="16253" y="2759"/>
                  <a:pt x="16467" y="2664"/>
                </a:cubicBezTo>
                <a:cubicBezTo>
                  <a:pt x="16253" y="2569"/>
                  <a:pt x="16253" y="2569"/>
                  <a:pt x="16253" y="2379"/>
                </a:cubicBezTo>
                <a:cubicBezTo>
                  <a:pt x="16253" y="2284"/>
                  <a:pt x="16253" y="2189"/>
                  <a:pt x="16253" y="2189"/>
                </a:cubicBezTo>
                <a:cubicBezTo>
                  <a:pt x="16467" y="1998"/>
                  <a:pt x="16681" y="1903"/>
                  <a:pt x="16895" y="1808"/>
                </a:cubicBezTo>
                <a:cubicBezTo>
                  <a:pt x="16895" y="1713"/>
                  <a:pt x="17109" y="1618"/>
                  <a:pt x="17109" y="1522"/>
                </a:cubicBezTo>
                <a:cubicBezTo>
                  <a:pt x="17109" y="1427"/>
                  <a:pt x="16895" y="1237"/>
                  <a:pt x="16895" y="1142"/>
                </a:cubicBezTo>
                <a:cubicBezTo>
                  <a:pt x="16895" y="1047"/>
                  <a:pt x="16895" y="1047"/>
                  <a:pt x="16681" y="1047"/>
                </a:cubicBezTo>
                <a:cubicBezTo>
                  <a:pt x="16253" y="952"/>
                  <a:pt x="16040" y="856"/>
                  <a:pt x="15612" y="761"/>
                </a:cubicBezTo>
                <a:cubicBezTo>
                  <a:pt x="15612" y="761"/>
                  <a:pt x="15398" y="761"/>
                  <a:pt x="15398" y="761"/>
                </a:cubicBezTo>
                <a:cubicBezTo>
                  <a:pt x="15398" y="666"/>
                  <a:pt x="15398" y="666"/>
                  <a:pt x="15398" y="666"/>
                </a:cubicBezTo>
                <a:cubicBezTo>
                  <a:pt x="15184" y="571"/>
                  <a:pt x="15184" y="571"/>
                  <a:pt x="14970" y="571"/>
                </a:cubicBezTo>
                <a:cubicBezTo>
                  <a:pt x="14970" y="476"/>
                  <a:pt x="14970" y="476"/>
                  <a:pt x="14970" y="476"/>
                </a:cubicBezTo>
                <a:cubicBezTo>
                  <a:pt x="14756" y="381"/>
                  <a:pt x="14543" y="190"/>
                  <a:pt x="14329" y="95"/>
                </a:cubicBezTo>
                <a:cubicBezTo>
                  <a:pt x="14329" y="95"/>
                  <a:pt x="14329" y="0"/>
                  <a:pt x="14329" y="0"/>
                </a:cubicBezTo>
                <a:cubicBezTo>
                  <a:pt x="14329" y="0"/>
                  <a:pt x="14115" y="95"/>
                  <a:pt x="14115" y="95"/>
                </a:cubicBezTo>
                <a:cubicBezTo>
                  <a:pt x="14115" y="95"/>
                  <a:pt x="13901" y="0"/>
                  <a:pt x="13901" y="95"/>
                </a:cubicBezTo>
                <a:cubicBezTo>
                  <a:pt x="13687" y="95"/>
                  <a:pt x="13687" y="95"/>
                  <a:pt x="13687" y="95"/>
                </a:cubicBezTo>
                <a:cubicBezTo>
                  <a:pt x="13687" y="95"/>
                  <a:pt x="13687" y="190"/>
                  <a:pt x="13687" y="190"/>
                </a:cubicBezTo>
                <a:cubicBezTo>
                  <a:pt x="13687" y="190"/>
                  <a:pt x="13473" y="190"/>
                  <a:pt x="13473" y="190"/>
                </a:cubicBezTo>
                <a:cubicBezTo>
                  <a:pt x="13473" y="190"/>
                  <a:pt x="13259" y="285"/>
                  <a:pt x="13259" y="285"/>
                </a:cubicBezTo>
                <a:cubicBezTo>
                  <a:pt x="13259" y="381"/>
                  <a:pt x="13259" y="381"/>
                  <a:pt x="13046" y="381"/>
                </a:cubicBezTo>
                <a:cubicBezTo>
                  <a:pt x="12832" y="476"/>
                  <a:pt x="12832" y="476"/>
                  <a:pt x="12618" y="381"/>
                </a:cubicBezTo>
                <a:cubicBezTo>
                  <a:pt x="12404" y="381"/>
                  <a:pt x="12190" y="381"/>
                  <a:pt x="11976" y="381"/>
                </a:cubicBezTo>
                <a:cubicBezTo>
                  <a:pt x="11762" y="381"/>
                  <a:pt x="11549" y="381"/>
                  <a:pt x="11549" y="571"/>
                </a:cubicBezTo>
                <a:cubicBezTo>
                  <a:pt x="11335" y="571"/>
                  <a:pt x="11549" y="571"/>
                  <a:pt x="11335" y="666"/>
                </a:cubicBezTo>
                <a:cubicBezTo>
                  <a:pt x="11335" y="666"/>
                  <a:pt x="11335" y="761"/>
                  <a:pt x="11121" y="856"/>
                </a:cubicBezTo>
                <a:cubicBezTo>
                  <a:pt x="11121" y="856"/>
                  <a:pt x="11121" y="952"/>
                  <a:pt x="10907" y="952"/>
                </a:cubicBezTo>
                <a:cubicBezTo>
                  <a:pt x="10907" y="952"/>
                  <a:pt x="10693" y="952"/>
                  <a:pt x="10693" y="1047"/>
                </a:cubicBezTo>
                <a:cubicBezTo>
                  <a:pt x="10479" y="1047"/>
                  <a:pt x="10479" y="1142"/>
                  <a:pt x="10693" y="1237"/>
                </a:cubicBezTo>
                <a:cubicBezTo>
                  <a:pt x="10693" y="1332"/>
                  <a:pt x="10479" y="1427"/>
                  <a:pt x="10479" y="1427"/>
                </a:cubicBezTo>
                <a:cubicBezTo>
                  <a:pt x="10265" y="1522"/>
                  <a:pt x="10265" y="1618"/>
                  <a:pt x="10265" y="1713"/>
                </a:cubicBezTo>
                <a:cubicBezTo>
                  <a:pt x="10265" y="1808"/>
                  <a:pt x="10265" y="1903"/>
                  <a:pt x="10265" y="1998"/>
                </a:cubicBezTo>
                <a:cubicBezTo>
                  <a:pt x="10265" y="2093"/>
                  <a:pt x="10265" y="2284"/>
                  <a:pt x="10051" y="2474"/>
                </a:cubicBezTo>
                <a:cubicBezTo>
                  <a:pt x="10051" y="2474"/>
                  <a:pt x="10051" y="2569"/>
                  <a:pt x="10051" y="2569"/>
                </a:cubicBezTo>
                <a:cubicBezTo>
                  <a:pt x="10051" y="2664"/>
                  <a:pt x="10265" y="2664"/>
                  <a:pt x="10265" y="2759"/>
                </a:cubicBezTo>
                <a:cubicBezTo>
                  <a:pt x="10265" y="2759"/>
                  <a:pt x="10051" y="2759"/>
                  <a:pt x="10051" y="2759"/>
                </a:cubicBezTo>
                <a:cubicBezTo>
                  <a:pt x="10051" y="2855"/>
                  <a:pt x="10051" y="2950"/>
                  <a:pt x="9838" y="3045"/>
                </a:cubicBezTo>
                <a:cubicBezTo>
                  <a:pt x="9838" y="3045"/>
                  <a:pt x="9624" y="2950"/>
                  <a:pt x="9410" y="3045"/>
                </a:cubicBezTo>
                <a:cubicBezTo>
                  <a:pt x="8982" y="3140"/>
                  <a:pt x="8982" y="3330"/>
                  <a:pt x="8982" y="3521"/>
                </a:cubicBezTo>
                <a:cubicBezTo>
                  <a:pt x="8768" y="3616"/>
                  <a:pt x="8554" y="3616"/>
                  <a:pt x="8554" y="3711"/>
                </a:cubicBezTo>
                <a:cubicBezTo>
                  <a:pt x="8554" y="3711"/>
                  <a:pt x="8554" y="3806"/>
                  <a:pt x="8341" y="3806"/>
                </a:cubicBezTo>
                <a:cubicBezTo>
                  <a:pt x="8341" y="3806"/>
                  <a:pt x="8127" y="3616"/>
                  <a:pt x="8127" y="3616"/>
                </a:cubicBezTo>
                <a:cubicBezTo>
                  <a:pt x="7913" y="3426"/>
                  <a:pt x="7271" y="3426"/>
                  <a:pt x="6844" y="3330"/>
                </a:cubicBezTo>
                <a:cubicBezTo>
                  <a:pt x="6844" y="3235"/>
                  <a:pt x="6416" y="3140"/>
                  <a:pt x="6202" y="3235"/>
                </a:cubicBezTo>
                <a:cubicBezTo>
                  <a:pt x="5988" y="3235"/>
                  <a:pt x="6202" y="3426"/>
                  <a:pt x="5988" y="3426"/>
                </a:cubicBezTo>
                <a:cubicBezTo>
                  <a:pt x="5774" y="3521"/>
                  <a:pt x="5560" y="3521"/>
                  <a:pt x="5347" y="3616"/>
                </a:cubicBezTo>
                <a:cubicBezTo>
                  <a:pt x="5347" y="3616"/>
                  <a:pt x="5133" y="3711"/>
                  <a:pt x="5133" y="3616"/>
                </a:cubicBezTo>
                <a:cubicBezTo>
                  <a:pt x="4919" y="3616"/>
                  <a:pt x="4919" y="3616"/>
                  <a:pt x="4919" y="3521"/>
                </a:cubicBezTo>
                <a:cubicBezTo>
                  <a:pt x="4705" y="3426"/>
                  <a:pt x="4491" y="3521"/>
                  <a:pt x="4277" y="3521"/>
                </a:cubicBezTo>
                <a:cubicBezTo>
                  <a:pt x="4277" y="3521"/>
                  <a:pt x="4063" y="3426"/>
                  <a:pt x="3850" y="3426"/>
                </a:cubicBezTo>
                <a:cubicBezTo>
                  <a:pt x="3850" y="3426"/>
                  <a:pt x="3636" y="3426"/>
                  <a:pt x="3636" y="3426"/>
                </a:cubicBezTo>
                <a:cubicBezTo>
                  <a:pt x="3422" y="3426"/>
                  <a:pt x="3422" y="3235"/>
                  <a:pt x="3422" y="3140"/>
                </a:cubicBezTo>
                <a:cubicBezTo>
                  <a:pt x="3422" y="3140"/>
                  <a:pt x="3208" y="3045"/>
                  <a:pt x="3208" y="3045"/>
                </a:cubicBezTo>
                <a:cubicBezTo>
                  <a:pt x="2780" y="2759"/>
                  <a:pt x="2566" y="2474"/>
                  <a:pt x="2139" y="2284"/>
                </a:cubicBezTo>
                <a:cubicBezTo>
                  <a:pt x="2139" y="2189"/>
                  <a:pt x="2139" y="2093"/>
                  <a:pt x="1925" y="2093"/>
                </a:cubicBezTo>
                <a:cubicBezTo>
                  <a:pt x="1925" y="1998"/>
                  <a:pt x="1497" y="1998"/>
                  <a:pt x="1283" y="1998"/>
                </a:cubicBezTo>
                <a:cubicBezTo>
                  <a:pt x="1069" y="2093"/>
                  <a:pt x="855" y="2189"/>
                  <a:pt x="855" y="2284"/>
                </a:cubicBezTo>
                <a:cubicBezTo>
                  <a:pt x="855" y="2379"/>
                  <a:pt x="1069" y="2474"/>
                  <a:pt x="1069" y="2569"/>
                </a:cubicBezTo>
                <a:cubicBezTo>
                  <a:pt x="855" y="2664"/>
                  <a:pt x="642" y="2569"/>
                  <a:pt x="428" y="2569"/>
                </a:cubicBezTo>
                <a:cubicBezTo>
                  <a:pt x="428" y="2569"/>
                  <a:pt x="214" y="2474"/>
                  <a:pt x="214" y="2474"/>
                </a:cubicBezTo>
                <a:cubicBezTo>
                  <a:pt x="214" y="2474"/>
                  <a:pt x="0" y="2569"/>
                  <a:pt x="0" y="2664"/>
                </a:cubicBezTo>
                <a:cubicBezTo>
                  <a:pt x="0" y="2664"/>
                  <a:pt x="214" y="2664"/>
                  <a:pt x="428" y="2759"/>
                </a:cubicBezTo>
                <a:cubicBezTo>
                  <a:pt x="642" y="2855"/>
                  <a:pt x="642" y="2759"/>
                  <a:pt x="642" y="2855"/>
                </a:cubicBezTo>
                <a:cubicBezTo>
                  <a:pt x="642" y="2950"/>
                  <a:pt x="428" y="2950"/>
                  <a:pt x="428" y="2950"/>
                </a:cubicBezTo>
                <a:cubicBezTo>
                  <a:pt x="642" y="3045"/>
                  <a:pt x="855" y="3045"/>
                  <a:pt x="855" y="3045"/>
                </a:cubicBezTo>
                <a:cubicBezTo>
                  <a:pt x="855" y="3045"/>
                  <a:pt x="1069" y="3140"/>
                  <a:pt x="1069" y="3140"/>
                </a:cubicBezTo>
                <a:cubicBezTo>
                  <a:pt x="1069" y="3235"/>
                  <a:pt x="1283" y="3330"/>
                  <a:pt x="1283" y="3330"/>
                </a:cubicBezTo>
                <a:cubicBezTo>
                  <a:pt x="1283" y="3330"/>
                  <a:pt x="1497" y="3330"/>
                  <a:pt x="1497" y="3330"/>
                </a:cubicBezTo>
                <a:cubicBezTo>
                  <a:pt x="1497" y="3330"/>
                  <a:pt x="1497" y="3426"/>
                  <a:pt x="1711" y="3521"/>
                </a:cubicBezTo>
                <a:cubicBezTo>
                  <a:pt x="1711" y="3521"/>
                  <a:pt x="1925" y="3521"/>
                  <a:pt x="1925" y="3616"/>
                </a:cubicBezTo>
                <a:cubicBezTo>
                  <a:pt x="1925" y="3616"/>
                  <a:pt x="2139" y="3616"/>
                  <a:pt x="2139" y="3711"/>
                </a:cubicBezTo>
                <a:cubicBezTo>
                  <a:pt x="2139" y="3711"/>
                  <a:pt x="2139" y="3711"/>
                  <a:pt x="2139" y="3711"/>
                </a:cubicBezTo>
                <a:cubicBezTo>
                  <a:pt x="2139" y="3711"/>
                  <a:pt x="2352" y="3711"/>
                  <a:pt x="2352" y="3806"/>
                </a:cubicBezTo>
                <a:cubicBezTo>
                  <a:pt x="2566" y="3806"/>
                  <a:pt x="2566" y="3806"/>
                  <a:pt x="2566" y="3901"/>
                </a:cubicBezTo>
                <a:cubicBezTo>
                  <a:pt x="2780" y="3901"/>
                  <a:pt x="2780" y="3996"/>
                  <a:pt x="2780" y="3996"/>
                </a:cubicBezTo>
                <a:cubicBezTo>
                  <a:pt x="2994" y="3996"/>
                  <a:pt x="3208" y="3996"/>
                  <a:pt x="3422" y="3996"/>
                </a:cubicBezTo>
                <a:cubicBezTo>
                  <a:pt x="3422" y="3996"/>
                  <a:pt x="3636" y="4092"/>
                  <a:pt x="3636" y="4092"/>
                </a:cubicBezTo>
                <a:cubicBezTo>
                  <a:pt x="3636" y="4092"/>
                  <a:pt x="3850" y="4092"/>
                  <a:pt x="4063" y="4092"/>
                </a:cubicBezTo>
                <a:cubicBezTo>
                  <a:pt x="4063" y="4187"/>
                  <a:pt x="4063" y="4187"/>
                  <a:pt x="4063" y="4187"/>
                </a:cubicBezTo>
                <a:cubicBezTo>
                  <a:pt x="4277" y="4187"/>
                  <a:pt x="4277" y="4187"/>
                  <a:pt x="4277" y="4187"/>
                </a:cubicBezTo>
                <a:cubicBezTo>
                  <a:pt x="4277" y="4187"/>
                  <a:pt x="4277" y="4282"/>
                  <a:pt x="4277" y="4282"/>
                </a:cubicBezTo>
                <a:cubicBezTo>
                  <a:pt x="4491" y="4377"/>
                  <a:pt x="4705" y="4377"/>
                  <a:pt x="4919" y="4472"/>
                </a:cubicBezTo>
                <a:cubicBezTo>
                  <a:pt x="4919" y="4567"/>
                  <a:pt x="4919" y="4567"/>
                  <a:pt x="4919" y="4663"/>
                </a:cubicBezTo>
                <a:cubicBezTo>
                  <a:pt x="4919" y="4663"/>
                  <a:pt x="4919" y="4758"/>
                  <a:pt x="4919" y="4758"/>
                </a:cubicBezTo>
                <a:cubicBezTo>
                  <a:pt x="5133" y="4948"/>
                  <a:pt x="5133" y="4758"/>
                  <a:pt x="5347" y="4758"/>
                </a:cubicBezTo>
                <a:cubicBezTo>
                  <a:pt x="5347" y="4853"/>
                  <a:pt x="5347" y="4948"/>
                  <a:pt x="5347" y="4948"/>
                </a:cubicBezTo>
                <a:cubicBezTo>
                  <a:pt x="5347" y="5043"/>
                  <a:pt x="5560" y="5043"/>
                  <a:pt x="5560" y="5043"/>
                </a:cubicBezTo>
                <a:cubicBezTo>
                  <a:pt x="5774" y="5138"/>
                  <a:pt x="5988" y="5233"/>
                  <a:pt x="5988" y="5329"/>
                </a:cubicBezTo>
                <a:cubicBezTo>
                  <a:pt x="5988" y="5329"/>
                  <a:pt x="5774" y="5329"/>
                  <a:pt x="5774" y="5424"/>
                </a:cubicBezTo>
                <a:cubicBezTo>
                  <a:pt x="5560" y="5424"/>
                  <a:pt x="5560" y="5424"/>
                  <a:pt x="5560" y="5424"/>
                </a:cubicBezTo>
                <a:cubicBezTo>
                  <a:pt x="5560" y="5614"/>
                  <a:pt x="5774" y="5804"/>
                  <a:pt x="5774" y="5900"/>
                </a:cubicBezTo>
                <a:cubicBezTo>
                  <a:pt x="5774" y="5995"/>
                  <a:pt x="5774" y="5995"/>
                  <a:pt x="5774" y="6090"/>
                </a:cubicBezTo>
                <a:cubicBezTo>
                  <a:pt x="5774" y="6090"/>
                  <a:pt x="5560" y="6090"/>
                  <a:pt x="5560" y="6185"/>
                </a:cubicBezTo>
                <a:cubicBezTo>
                  <a:pt x="5560" y="6185"/>
                  <a:pt x="5347" y="6375"/>
                  <a:pt x="5560" y="6375"/>
                </a:cubicBezTo>
                <a:cubicBezTo>
                  <a:pt x="5774" y="6470"/>
                  <a:pt x="5774" y="6375"/>
                  <a:pt x="5988" y="6375"/>
                </a:cubicBezTo>
                <a:cubicBezTo>
                  <a:pt x="5988" y="6470"/>
                  <a:pt x="6202" y="6470"/>
                  <a:pt x="6202" y="6470"/>
                </a:cubicBezTo>
                <a:cubicBezTo>
                  <a:pt x="6202" y="6470"/>
                  <a:pt x="6202" y="6566"/>
                  <a:pt x="6202" y="6661"/>
                </a:cubicBezTo>
                <a:cubicBezTo>
                  <a:pt x="6202" y="6661"/>
                  <a:pt x="6202" y="6661"/>
                  <a:pt x="6202" y="6661"/>
                </a:cubicBezTo>
                <a:cubicBezTo>
                  <a:pt x="6202" y="6661"/>
                  <a:pt x="6202" y="6756"/>
                  <a:pt x="6202" y="6756"/>
                </a:cubicBezTo>
                <a:cubicBezTo>
                  <a:pt x="5988" y="6756"/>
                  <a:pt x="5988" y="6756"/>
                  <a:pt x="5774" y="6851"/>
                </a:cubicBezTo>
                <a:cubicBezTo>
                  <a:pt x="5774" y="6851"/>
                  <a:pt x="5774" y="6946"/>
                  <a:pt x="5774" y="6946"/>
                </a:cubicBezTo>
                <a:cubicBezTo>
                  <a:pt x="5774" y="6946"/>
                  <a:pt x="5774" y="7041"/>
                  <a:pt x="5774" y="7041"/>
                </a:cubicBezTo>
                <a:cubicBezTo>
                  <a:pt x="5774" y="7137"/>
                  <a:pt x="5988" y="7137"/>
                  <a:pt x="5988" y="7232"/>
                </a:cubicBezTo>
                <a:cubicBezTo>
                  <a:pt x="5988" y="7327"/>
                  <a:pt x="6202" y="7422"/>
                  <a:pt x="6202" y="7422"/>
                </a:cubicBezTo>
                <a:cubicBezTo>
                  <a:pt x="6416" y="7517"/>
                  <a:pt x="6630" y="7707"/>
                  <a:pt x="6630" y="7803"/>
                </a:cubicBezTo>
                <a:cubicBezTo>
                  <a:pt x="6630" y="7898"/>
                  <a:pt x="6416" y="7898"/>
                  <a:pt x="6416" y="7993"/>
                </a:cubicBezTo>
                <a:cubicBezTo>
                  <a:pt x="6416" y="8088"/>
                  <a:pt x="6416" y="8183"/>
                  <a:pt x="6416" y="8374"/>
                </a:cubicBezTo>
                <a:cubicBezTo>
                  <a:pt x="6416" y="8469"/>
                  <a:pt x="6202" y="8469"/>
                  <a:pt x="6202" y="8564"/>
                </a:cubicBezTo>
                <a:cubicBezTo>
                  <a:pt x="5988" y="8659"/>
                  <a:pt x="5988" y="8659"/>
                  <a:pt x="5988" y="8754"/>
                </a:cubicBezTo>
                <a:cubicBezTo>
                  <a:pt x="5988" y="8849"/>
                  <a:pt x="5988" y="9040"/>
                  <a:pt x="5988" y="9135"/>
                </a:cubicBezTo>
                <a:cubicBezTo>
                  <a:pt x="6202" y="9230"/>
                  <a:pt x="6416" y="9230"/>
                  <a:pt x="6416" y="9325"/>
                </a:cubicBezTo>
                <a:cubicBezTo>
                  <a:pt x="6630" y="9420"/>
                  <a:pt x="6630" y="9611"/>
                  <a:pt x="6630" y="9706"/>
                </a:cubicBezTo>
                <a:cubicBezTo>
                  <a:pt x="6844" y="9801"/>
                  <a:pt x="6844" y="9991"/>
                  <a:pt x="7057" y="10086"/>
                </a:cubicBezTo>
                <a:cubicBezTo>
                  <a:pt x="7057" y="10086"/>
                  <a:pt x="7271" y="10086"/>
                  <a:pt x="7057" y="9991"/>
                </a:cubicBezTo>
                <a:cubicBezTo>
                  <a:pt x="7271" y="9991"/>
                  <a:pt x="7271" y="10086"/>
                  <a:pt x="7485" y="10086"/>
                </a:cubicBezTo>
                <a:cubicBezTo>
                  <a:pt x="7485" y="10086"/>
                  <a:pt x="7485" y="10086"/>
                  <a:pt x="7485" y="10086"/>
                </a:cubicBezTo>
                <a:cubicBezTo>
                  <a:pt x="7485" y="10086"/>
                  <a:pt x="7699" y="10086"/>
                  <a:pt x="7699" y="10086"/>
                </a:cubicBezTo>
                <a:cubicBezTo>
                  <a:pt x="7699" y="9991"/>
                  <a:pt x="7699" y="9896"/>
                  <a:pt x="7913" y="9896"/>
                </a:cubicBezTo>
                <a:cubicBezTo>
                  <a:pt x="7913" y="9896"/>
                  <a:pt x="7913" y="9896"/>
                  <a:pt x="8127" y="9801"/>
                </a:cubicBezTo>
                <a:cubicBezTo>
                  <a:pt x="8127" y="9896"/>
                  <a:pt x="7913" y="9896"/>
                  <a:pt x="7913" y="9896"/>
                </a:cubicBezTo>
                <a:cubicBezTo>
                  <a:pt x="7913" y="9991"/>
                  <a:pt x="7699" y="10181"/>
                  <a:pt x="7699" y="10181"/>
                </a:cubicBezTo>
                <a:cubicBezTo>
                  <a:pt x="7913" y="10277"/>
                  <a:pt x="7913" y="10277"/>
                  <a:pt x="7913" y="10277"/>
                </a:cubicBezTo>
                <a:cubicBezTo>
                  <a:pt x="7913" y="10277"/>
                  <a:pt x="7913" y="10372"/>
                  <a:pt x="7913" y="10372"/>
                </a:cubicBezTo>
                <a:cubicBezTo>
                  <a:pt x="8127" y="10467"/>
                  <a:pt x="8127" y="10372"/>
                  <a:pt x="8127" y="10372"/>
                </a:cubicBezTo>
                <a:cubicBezTo>
                  <a:pt x="8341" y="10372"/>
                  <a:pt x="8341" y="10372"/>
                  <a:pt x="8341" y="10372"/>
                </a:cubicBezTo>
                <a:cubicBezTo>
                  <a:pt x="8554" y="10372"/>
                  <a:pt x="8554" y="10467"/>
                  <a:pt x="8554" y="10467"/>
                </a:cubicBezTo>
                <a:cubicBezTo>
                  <a:pt x="8554" y="10467"/>
                  <a:pt x="8554" y="10467"/>
                  <a:pt x="8554" y="10467"/>
                </a:cubicBezTo>
                <a:cubicBezTo>
                  <a:pt x="8554" y="10467"/>
                  <a:pt x="8768" y="10467"/>
                  <a:pt x="8768" y="10467"/>
                </a:cubicBezTo>
                <a:cubicBezTo>
                  <a:pt x="8768" y="10467"/>
                  <a:pt x="8768" y="10562"/>
                  <a:pt x="8768" y="10562"/>
                </a:cubicBezTo>
                <a:cubicBezTo>
                  <a:pt x="8982" y="10562"/>
                  <a:pt x="8982" y="10562"/>
                  <a:pt x="8982" y="10562"/>
                </a:cubicBezTo>
                <a:cubicBezTo>
                  <a:pt x="9196" y="10657"/>
                  <a:pt x="9624" y="10943"/>
                  <a:pt x="9196" y="10943"/>
                </a:cubicBezTo>
                <a:cubicBezTo>
                  <a:pt x="9410" y="11038"/>
                  <a:pt x="9196" y="11133"/>
                  <a:pt x="9196" y="11228"/>
                </a:cubicBezTo>
                <a:cubicBezTo>
                  <a:pt x="9196" y="11228"/>
                  <a:pt x="9196" y="11228"/>
                  <a:pt x="9196" y="11228"/>
                </a:cubicBezTo>
                <a:cubicBezTo>
                  <a:pt x="9196" y="11228"/>
                  <a:pt x="9196" y="11323"/>
                  <a:pt x="9196" y="11323"/>
                </a:cubicBezTo>
                <a:cubicBezTo>
                  <a:pt x="9196" y="11323"/>
                  <a:pt x="8982" y="11419"/>
                  <a:pt x="8982" y="11419"/>
                </a:cubicBezTo>
                <a:cubicBezTo>
                  <a:pt x="8982" y="11514"/>
                  <a:pt x="9196" y="11514"/>
                  <a:pt x="9196" y="11514"/>
                </a:cubicBezTo>
                <a:cubicBezTo>
                  <a:pt x="9410" y="11609"/>
                  <a:pt x="9410" y="11704"/>
                  <a:pt x="9410" y="11799"/>
                </a:cubicBezTo>
                <a:cubicBezTo>
                  <a:pt x="9410" y="11989"/>
                  <a:pt x="9196" y="11704"/>
                  <a:pt x="8982" y="11799"/>
                </a:cubicBezTo>
                <a:cubicBezTo>
                  <a:pt x="8982" y="11799"/>
                  <a:pt x="9196" y="11989"/>
                  <a:pt x="9410" y="11894"/>
                </a:cubicBezTo>
                <a:cubicBezTo>
                  <a:pt x="9410" y="11989"/>
                  <a:pt x="9410" y="12180"/>
                  <a:pt x="8982" y="12085"/>
                </a:cubicBezTo>
                <a:cubicBezTo>
                  <a:pt x="9196" y="12085"/>
                  <a:pt x="9196" y="12085"/>
                  <a:pt x="9196" y="12085"/>
                </a:cubicBezTo>
                <a:cubicBezTo>
                  <a:pt x="8982" y="12085"/>
                  <a:pt x="8982" y="12085"/>
                  <a:pt x="8982" y="11989"/>
                </a:cubicBezTo>
                <a:cubicBezTo>
                  <a:pt x="8982" y="11989"/>
                  <a:pt x="8982" y="11989"/>
                  <a:pt x="8982" y="11989"/>
                </a:cubicBezTo>
                <a:cubicBezTo>
                  <a:pt x="8982" y="11989"/>
                  <a:pt x="8982" y="11989"/>
                  <a:pt x="8982" y="11989"/>
                </a:cubicBezTo>
                <a:cubicBezTo>
                  <a:pt x="8768" y="11894"/>
                  <a:pt x="8768" y="11894"/>
                  <a:pt x="8768" y="11894"/>
                </a:cubicBezTo>
                <a:cubicBezTo>
                  <a:pt x="8554" y="11894"/>
                  <a:pt x="8554" y="11989"/>
                  <a:pt x="8341" y="11989"/>
                </a:cubicBezTo>
                <a:cubicBezTo>
                  <a:pt x="8341" y="11989"/>
                  <a:pt x="8127" y="11989"/>
                  <a:pt x="8127" y="12085"/>
                </a:cubicBezTo>
                <a:cubicBezTo>
                  <a:pt x="8127" y="11989"/>
                  <a:pt x="7913" y="12085"/>
                  <a:pt x="7913" y="12085"/>
                </a:cubicBezTo>
                <a:cubicBezTo>
                  <a:pt x="7913" y="12085"/>
                  <a:pt x="7913" y="12085"/>
                  <a:pt x="7913" y="12085"/>
                </a:cubicBezTo>
                <a:cubicBezTo>
                  <a:pt x="7913" y="12180"/>
                  <a:pt x="8127" y="12180"/>
                  <a:pt x="7913" y="12180"/>
                </a:cubicBezTo>
                <a:cubicBezTo>
                  <a:pt x="7913" y="12180"/>
                  <a:pt x="7699" y="12180"/>
                  <a:pt x="7699" y="12180"/>
                </a:cubicBezTo>
                <a:cubicBezTo>
                  <a:pt x="7913" y="12180"/>
                  <a:pt x="7699" y="12275"/>
                  <a:pt x="7699" y="12370"/>
                </a:cubicBezTo>
                <a:cubicBezTo>
                  <a:pt x="7485" y="12465"/>
                  <a:pt x="7485" y="12560"/>
                  <a:pt x="7271" y="12656"/>
                </a:cubicBezTo>
                <a:cubicBezTo>
                  <a:pt x="7271" y="12751"/>
                  <a:pt x="7271" y="12751"/>
                  <a:pt x="7057" y="12846"/>
                </a:cubicBezTo>
                <a:cubicBezTo>
                  <a:pt x="7057" y="12846"/>
                  <a:pt x="7057" y="12941"/>
                  <a:pt x="6844" y="12941"/>
                </a:cubicBezTo>
                <a:cubicBezTo>
                  <a:pt x="6844" y="12941"/>
                  <a:pt x="6630" y="13036"/>
                  <a:pt x="6630" y="13036"/>
                </a:cubicBezTo>
                <a:cubicBezTo>
                  <a:pt x="6630" y="13131"/>
                  <a:pt x="6416" y="13226"/>
                  <a:pt x="6630" y="13322"/>
                </a:cubicBezTo>
                <a:cubicBezTo>
                  <a:pt x="6202" y="13131"/>
                  <a:pt x="6416" y="13417"/>
                  <a:pt x="6202" y="13322"/>
                </a:cubicBezTo>
                <a:cubicBezTo>
                  <a:pt x="5988" y="13417"/>
                  <a:pt x="5988" y="13417"/>
                  <a:pt x="5988" y="13417"/>
                </a:cubicBezTo>
                <a:cubicBezTo>
                  <a:pt x="5988" y="13417"/>
                  <a:pt x="5988" y="13512"/>
                  <a:pt x="5988" y="13512"/>
                </a:cubicBezTo>
                <a:cubicBezTo>
                  <a:pt x="5988" y="13607"/>
                  <a:pt x="5774" y="13607"/>
                  <a:pt x="5774" y="13607"/>
                </a:cubicBezTo>
                <a:cubicBezTo>
                  <a:pt x="5774" y="13607"/>
                  <a:pt x="5988" y="13702"/>
                  <a:pt x="5774" y="13702"/>
                </a:cubicBezTo>
                <a:cubicBezTo>
                  <a:pt x="5774" y="13702"/>
                  <a:pt x="5774" y="13702"/>
                  <a:pt x="5560" y="13702"/>
                </a:cubicBezTo>
                <a:cubicBezTo>
                  <a:pt x="5347" y="13702"/>
                  <a:pt x="5347" y="13702"/>
                  <a:pt x="5347" y="13797"/>
                </a:cubicBezTo>
                <a:cubicBezTo>
                  <a:pt x="5347" y="13797"/>
                  <a:pt x="5347" y="13893"/>
                  <a:pt x="5347" y="13893"/>
                </a:cubicBezTo>
                <a:cubicBezTo>
                  <a:pt x="5347" y="13893"/>
                  <a:pt x="5560" y="13893"/>
                  <a:pt x="5560" y="13893"/>
                </a:cubicBezTo>
                <a:cubicBezTo>
                  <a:pt x="5560" y="13988"/>
                  <a:pt x="5347" y="13988"/>
                  <a:pt x="5347" y="13988"/>
                </a:cubicBezTo>
                <a:cubicBezTo>
                  <a:pt x="5347" y="13988"/>
                  <a:pt x="5133" y="13988"/>
                  <a:pt x="4919" y="13988"/>
                </a:cubicBezTo>
                <a:cubicBezTo>
                  <a:pt x="4919" y="13988"/>
                  <a:pt x="4919" y="14083"/>
                  <a:pt x="4919" y="14083"/>
                </a:cubicBezTo>
                <a:cubicBezTo>
                  <a:pt x="4919" y="14083"/>
                  <a:pt x="4705" y="14083"/>
                  <a:pt x="4705" y="14083"/>
                </a:cubicBezTo>
                <a:cubicBezTo>
                  <a:pt x="4705" y="14178"/>
                  <a:pt x="4705" y="14178"/>
                  <a:pt x="4705" y="14273"/>
                </a:cubicBezTo>
                <a:cubicBezTo>
                  <a:pt x="4277" y="14083"/>
                  <a:pt x="4705" y="14368"/>
                  <a:pt x="4491" y="14273"/>
                </a:cubicBezTo>
                <a:cubicBezTo>
                  <a:pt x="4491" y="14273"/>
                  <a:pt x="4491" y="14273"/>
                  <a:pt x="4491" y="14368"/>
                </a:cubicBezTo>
                <a:cubicBezTo>
                  <a:pt x="4491" y="14368"/>
                  <a:pt x="4277" y="14368"/>
                  <a:pt x="4277" y="14368"/>
                </a:cubicBezTo>
                <a:cubicBezTo>
                  <a:pt x="4491" y="14368"/>
                  <a:pt x="4491" y="14368"/>
                  <a:pt x="4277" y="14463"/>
                </a:cubicBezTo>
                <a:cubicBezTo>
                  <a:pt x="4277" y="14463"/>
                  <a:pt x="4277" y="14559"/>
                  <a:pt x="4277" y="14559"/>
                </a:cubicBezTo>
                <a:cubicBezTo>
                  <a:pt x="4063" y="14559"/>
                  <a:pt x="4063" y="14273"/>
                  <a:pt x="3850" y="14463"/>
                </a:cubicBezTo>
                <a:cubicBezTo>
                  <a:pt x="3850" y="14368"/>
                  <a:pt x="3850" y="14368"/>
                  <a:pt x="3850" y="14368"/>
                </a:cubicBezTo>
                <a:cubicBezTo>
                  <a:pt x="3850" y="14463"/>
                  <a:pt x="3850" y="14463"/>
                  <a:pt x="3636" y="14463"/>
                </a:cubicBezTo>
                <a:cubicBezTo>
                  <a:pt x="3636" y="14463"/>
                  <a:pt x="3636" y="14559"/>
                  <a:pt x="3636" y="14559"/>
                </a:cubicBezTo>
                <a:cubicBezTo>
                  <a:pt x="3636" y="14559"/>
                  <a:pt x="3636" y="14559"/>
                  <a:pt x="3850" y="14654"/>
                </a:cubicBezTo>
                <a:cubicBezTo>
                  <a:pt x="3636" y="14559"/>
                  <a:pt x="3636" y="14844"/>
                  <a:pt x="3422" y="14844"/>
                </a:cubicBezTo>
                <a:cubicBezTo>
                  <a:pt x="3422" y="14844"/>
                  <a:pt x="3422" y="14844"/>
                  <a:pt x="3422" y="14749"/>
                </a:cubicBezTo>
                <a:cubicBezTo>
                  <a:pt x="3422" y="14749"/>
                  <a:pt x="3422" y="14654"/>
                  <a:pt x="3208" y="14749"/>
                </a:cubicBezTo>
                <a:cubicBezTo>
                  <a:pt x="3208" y="14749"/>
                  <a:pt x="3422" y="14939"/>
                  <a:pt x="3422" y="14939"/>
                </a:cubicBezTo>
                <a:cubicBezTo>
                  <a:pt x="3422" y="14939"/>
                  <a:pt x="3422" y="14939"/>
                  <a:pt x="3208" y="14939"/>
                </a:cubicBezTo>
                <a:cubicBezTo>
                  <a:pt x="3208" y="14844"/>
                  <a:pt x="3208" y="14844"/>
                  <a:pt x="3208" y="14844"/>
                </a:cubicBezTo>
                <a:cubicBezTo>
                  <a:pt x="2994" y="14844"/>
                  <a:pt x="2994" y="14939"/>
                  <a:pt x="3208" y="14939"/>
                </a:cubicBezTo>
                <a:cubicBezTo>
                  <a:pt x="3208" y="15034"/>
                  <a:pt x="3636" y="15130"/>
                  <a:pt x="3208" y="15225"/>
                </a:cubicBezTo>
                <a:cubicBezTo>
                  <a:pt x="3208" y="15225"/>
                  <a:pt x="3208" y="15225"/>
                  <a:pt x="3208" y="15130"/>
                </a:cubicBezTo>
                <a:cubicBezTo>
                  <a:pt x="3208" y="15225"/>
                  <a:pt x="3208" y="15225"/>
                  <a:pt x="2994" y="15320"/>
                </a:cubicBezTo>
                <a:cubicBezTo>
                  <a:pt x="2994" y="15320"/>
                  <a:pt x="2994" y="15320"/>
                  <a:pt x="2994" y="15320"/>
                </a:cubicBezTo>
                <a:cubicBezTo>
                  <a:pt x="2994" y="15320"/>
                  <a:pt x="2780" y="15320"/>
                  <a:pt x="2780" y="15320"/>
                </a:cubicBezTo>
                <a:cubicBezTo>
                  <a:pt x="2566" y="15320"/>
                  <a:pt x="2566" y="15415"/>
                  <a:pt x="2566" y="15510"/>
                </a:cubicBezTo>
                <a:cubicBezTo>
                  <a:pt x="2352" y="15415"/>
                  <a:pt x="2352" y="15415"/>
                  <a:pt x="2566" y="15225"/>
                </a:cubicBezTo>
                <a:cubicBezTo>
                  <a:pt x="2352" y="15225"/>
                  <a:pt x="1925" y="15320"/>
                  <a:pt x="2139" y="15320"/>
                </a:cubicBezTo>
                <a:cubicBezTo>
                  <a:pt x="2139" y="15415"/>
                  <a:pt x="2139" y="15320"/>
                  <a:pt x="1925" y="15320"/>
                </a:cubicBezTo>
                <a:cubicBezTo>
                  <a:pt x="1925" y="15320"/>
                  <a:pt x="1925" y="15320"/>
                  <a:pt x="1925" y="15415"/>
                </a:cubicBezTo>
                <a:cubicBezTo>
                  <a:pt x="1925" y="15320"/>
                  <a:pt x="1711" y="15225"/>
                  <a:pt x="1711" y="15320"/>
                </a:cubicBezTo>
                <a:cubicBezTo>
                  <a:pt x="1711" y="15415"/>
                  <a:pt x="1711" y="15415"/>
                  <a:pt x="1711" y="15415"/>
                </a:cubicBezTo>
                <a:cubicBezTo>
                  <a:pt x="1711" y="15415"/>
                  <a:pt x="1711" y="15510"/>
                  <a:pt x="1925" y="15510"/>
                </a:cubicBezTo>
                <a:cubicBezTo>
                  <a:pt x="1711" y="15605"/>
                  <a:pt x="1925" y="15700"/>
                  <a:pt x="2139" y="15700"/>
                </a:cubicBezTo>
                <a:cubicBezTo>
                  <a:pt x="1925" y="15700"/>
                  <a:pt x="1711" y="15605"/>
                  <a:pt x="1711" y="15605"/>
                </a:cubicBezTo>
                <a:cubicBezTo>
                  <a:pt x="1711" y="15605"/>
                  <a:pt x="1711" y="15605"/>
                  <a:pt x="1711" y="15700"/>
                </a:cubicBezTo>
                <a:cubicBezTo>
                  <a:pt x="1497" y="15700"/>
                  <a:pt x="1497" y="15700"/>
                  <a:pt x="1711" y="15796"/>
                </a:cubicBezTo>
                <a:cubicBezTo>
                  <a:pt x="1711" y="15891"/>
                  <a:pt x="1497" y="15891"/>
                  <a:pt x="1497" y="15986"/>
                </a:cubicBezTo>
                <a:cubicBezTo>
                  <a:pt x="1497" y="15986"/>
                  <a:pt x="1497" y="15986"/>
                  <a:pt x="1497" y="15986"/>
                </a:cubicBezTo>
                <a:cubicBezTo>
                  <a:pt x="1283" y="16081"/>
                  <a:pt x="1283" y="15986"/>
                  <a:pt x="1283" y="15986"/>
                </a:cubicBezTo>
                <a:cubicBezTo>
                  <a:pt x="1069" y="15986"/>
                  <a:pt x="1069" y="16081"/>
                  <a:pt x="1069" y="16176"/>
                </a:cubicBezTo>
                <a:cubicBezTo>
                  <a:pt x="855" y="16081"/>
                  <a:pt x="1069" y="16271"/>
                  <a:pt x="1069" y="16271"/>
                </a:cubicBezTo>
                <a:cubicBezTo>
                  <a:pt x="1069" y="16367"/>
                  <a:pt x="855" y="16367"/>
                  <a:pt x="855" y="16367"/>
                </a:cubicBezTo>
                <a:cubicBezTo>
                  <a:pt x="855" y="16367"/>
                  <a:pt x="855" y="16462"/>
                  <a:pt x="855" y="16557"/>
                </a:cubicBezTo>
                <a:cubicBezTo>
                  <a:pt x="855" y="16462"/>
                  <a:pt x="855" y="16462"/>
                  <a:pt x="855" y="16462"/>
                </a:cubicBezTo>
                <a:cubicBezTo>
                  <a:pt x="1069" y="16557"/>
                  <a:pt x="1069" y="16462"/>
                  <a:pt x="1069" y="16557"/>
                </a:cubicBezTo>
                <a:cubicBezTo>
                  <a:pt x="855" y="16557"/>
                  <a:pt x="1069" y="16652"/>
                  <a:pt x="1069" y="16652"/>
                </a:cubicBezTo>
                <a:cubicBezTo>
                  <a:pt x="1069" y="16747"/>
                  <a:pt x="855" y="16747"/>
                  <a:pt x="855" y="16842"/>
                </a:cubicBezTo>
                <a:cubicBezTo>
                  <a:pt x="1069" y="16747"/>
                  <a:pt x="1069" y="16747"/>
                  <a:pt x="1069" y="16747"/>
                </a:cubicBezTo>
                <a:cubicBezTo>
                  <a:pt x="1069" y="16842"/>
                  <a:pt x="1069" y="16842"/>
                  <a:pt x="1069" y="16937"/>
                </a:cubicBezTo>
                <a:cubicBezTo>
                  <a:pt x="1069" y="16842"/>
                  <a:pt x="1069" y="16937"/>
                  <a:pt x="1069" y="17033"/>
                </a:cubicBezTo>
                <a:cubicBezTo>
                  <a:pt x="1069" y="17033"/>
                  <a:pt x="1069" y="17033"/>
                  <a:pt x="1069" y="17033"/>
                </a:cubicBezTo>
                <a:cubicBezTo>
                  <a:pt x="1069" y="16937"/>
                  <a:pt x="1283" y="16937"/>
                  <a:pt x="1283" y="16842"/>
                </a:cubicBezTo>
                <a:cubicBezTo>
                  <a:pt x="1283" y="16937"/>
                  <a:pt x="1283" y="17033"/>
                  <a:pt x="1283" y="17033"/>
                </a:cubicBezTo>
                <a:cubicBezTo>
                  <a:pt x="1283" y="17033"/>
                  <a:pt x="1283" y="17128"/>
                  <a:pt x="1283" y="17223"/>
                </a:cubicBezTo>
                <a:cubicBezTo>
                  <a:pt x="1283" y="17223"/>
                  <a:pt x="1283" y="17128"/>
                  <a:pt x="1497" y="17128"/>
                </a:cubicBezTo>
                <a:cubicBezTo>
                  <a:pt x="1283" y="17223"/>
                  <a:pt x="1497" y="17223"/>
                  <a:pt x="1497" y="17318"/>
                </a:cubicBezTo>
                <a:cubicBezTo>
                  <a:pt x="1497" y="17318"/>
                  <a:pt x="1283" y="17318"/>
                  <a:pt x="1283" y="17318"/>
                </a:cubicBezTo>
                <a:cubicBezTo>
                  <a:pt x="1283" y="17413"/>
                  <a:pt x="1283" y="17413"/>
                  <a:pt x="1283" y="17413"/>
                </a:cubicBezTo>
                <a:cubicBezTo>
                  <a:pt x="1283" y="17413"/>
                  <a:pt x="1283" y="17413"/>
                  <a:pt x="1283" y="17413"/>
                </a:cubicBezTo>
                <a:cubicBezTo>
                  <a:pt x="1283" y="17508"/>
                  <a:pt x="1283" y="17508"/>
                  <a:pt x="1283" y="17604"/>
                </a:cubicBezTo>
                <a:cubicBezTo>
                  <a:pt x="1283" y="17604"/>
                  <a:pt x="1283" y="17604"/>
                  <a:pt x="1283" y="17699"/>
                </a:cubicBezTo>
                <a:cubicBezTo>
                  <a:pt x="1283" y="17699"/>
                  <a:pt x="1283" y="17699"/>
                  <a:pt x="1283" y="17699"/>
                </a:cubicBezTo>
                <a:cubicBezTo>
                  <a:pt x="1283" y="17699"/>
                  <a:pt x="1283" y="17699"/>
                  <a:pt x="1283" y="17794"/>
                </a:cubicBezTo>
                <a:cubicBezTo>
                  <a:pt x="1283" y="17794"/>
                  <a:pt x="1497" y="17794"/>
                  <a:pt x="1497" y="17794"/>
                </a:cubicBezTo>
                <a:cubicBezTo>
                  <a:pt x="1497" y="17794"/>
                  <a:pt x="1497" y="17794"/>
                  <a:pt x="1497" y="17794"/>
                </a:cubicBezTo>
                <a:cubicBezTo>
                  <a:pt x="1497" y="17889"/>
                  <a:pt x="1497" y="17889"/>
                  <a:pt x="1497" y="17984"/>
                </a:cubicBezTo>
                <a:cubicBezTo>
                  <a:pt x="1711" y="17984"/>
                  <a:pt x="1711" y="17984"/>
                  <a:pt x="1711" y="17984"/>
                </a:cubicBezTo>
                <a:cubicBezTo>
                  <a:pt x="1711" y="18079"/>
                  <a:pt x="1711" y="18079"/>
                  <a:pt x="1711" y="18079"/>
                </a:cubicBezTo>
                <a:cubicBezTo>
                  <a:pt x="1711" y="18174"/>
                  <a:pt x="1711" y="18174"/>
                  <a:pt x="1925" y="18174"/>
                </a:cubicBezTo>
                <a:cubicBezTo>
                  <a:pt x="1925" y="18174"/>
                  <a:pt x="1711" y="18174"/>
                  <a:pt x="1711" y="18174"/>
                </a:cubicBezTo>
                <a:cubicBezTo>
                  <a:pt x="1711" y="18174"/>
                  <a:pt x="1711" y="18270"/>
                  <a:pt x="1711" y="18270"/>
                </a:cubicBezTo>
                <a:cubicBezTo>
                  <a:pt x="1711" y="18270"/>
                  <a:pt x="1925" y="18365"/>
                  <a:pt x="1925" y="18365"/>
                </a:cubicBezTo>
                <a:cubicBezTo>
                  <a:pt x="1925" y="18460"/>
                  <a:pt x="2139" y="18460"/>
                  <a:pt x="2139" y="18555"/>
                </a:cubicBezTo>
                <a:cubicBezTo>
                  <a:pt x="1925" y="18555"/>
                  <a:pt x="1711" y="18460"/>
                  <a:pt x="1711" y="18460"/>
                </a:cubicBezTo>
                <a:cubicBezTo>
                  <a:pt x="1711" y="18460"/>
                  <a:pt x="1711" y="18555"/>
                  <a:pt x="1711" y="18555"/>
                </a:cubicBezTo>
                <a:cubicBezTo>
                  <a:pt x="1711" y="18555"/>
                  <a:pt x="1711" y="18555"/>
                  <a:pt x="1925" y="18555"/>
                </a:cubicBezTo>
                <a:cubicBezTo>
                  <a:pt x="1925" y="18650"/>
                  <a:pt x="1711" y="18650"/>
                  <a:pt x="1497" y="18650"/>
                </a:cubicBezTo>
                <a:cubicBezTo>
                  <a:pt x="1497" y="18650"/>
                  <a:pt x="1925" y="18650"/>
                  <a:pt x="1925" y="18745"/>
                </a:cubicBezTo>
                <a:cubicBezTo>
                  <a:pt x="1711" y="18745"/>
                  <a:pt x="1711" y="18745"/>
                  <a:pt x="1497" y="18745"/>
                </a:cubicBezTo>
                <a:cubicBezTo>
                  <a:pt x="1711" y="18745"/>
                  <a:pt x="1711" y="18936"/>
                  <a:pt x="1711" y="19031"/>
                </a:cubicBezTo>
                <a:cubicBezTo>
                  <a:pt x="1711" y="19031"/>
                  <a:pt x="1711" y="19031"/>
                  <a:pt x="1711" y="19031"/>
                </a:cubicBezTo>
                <a:cubicBezTo>
                  <a:pt x="1711" y="19031"/>
                  <a:pt x="1711" y="19031"/>
                  <a:pt x="1711" y="19031"/>
                </a:cubicBezTo>
                <a:cubicBezTo>
                  <a:pt x="1711" y="19031"/>
                  <a:pt x="1711" y="19031"/>
                  <a:pt x="1711" y="19031"/>
                </a:cubicBezTo>
                <a:cubicBezTo>
                  <a:pt x="1711" y="19126"/>
                  <a:pt x="1711" y="19126"/>
                  <a:pt x="1711" y="19126"/>
                </a:cubicBezTo>
                <a:cubicBezTo>
                  <a:pt x="1711" y="19126"/>
                  <a:pt x="1711" y="19126"/>
                  <a:pt x="1711" y="19126"/>
                </a:cubicBezTo>
                <a:cubicBezTo>
                  <a:pt x="1711" y="19126"/>
                  <a:pt x="1711" y="19221"/>
                  <a:pt x="1497" y="19221"/>
                </a:cubicBezTo>
                <a:cubicBezTo>
                  <a:pt x="1711" y="19221"/>
                  <a:pt x="1497" y="19221"/>
                  <a:pt x="1711" y="19221"/>
                </a:cubicBezTo>
                <a:cubicBezTo>
                  <a:pt x="1711" y="19221"/>
                  <a:pt x="1497" y="19221"/>
                  <a:pt x="1497" y="19221"/>
                </a:cubicBezTo>
                <a:cubicBezTo>
                  <a:pt x="1711" y="19316"/>
                  <a:pt x="1497" y="19316"/>
                  <a:pt x="1711" y="19411"/>
                </a:cubicBezTo>
                <a:cubicBezTo>
                  <a:pt x="1497" y="19411"/>
                  <a:pt x="1497" y="19411"/>
                  <a:pt x="1497" y="19411"/>
                </a:cubicBezTo>
                <a:cubicBezTo>
                  <a:pt x="1497" y="19411"/>
                  <a:pt x="1497" y="19411"/>
                  <a:pt x="1497" y="19411"/>
                </a:cubicBezTo>
                <a:cubicBezTo>
                  <a:pt x="1497" y="19411"/>
                  <a:pt x="1283" y="19411"/>
                  <a:pt x="1283" y="19411"/>
                </a:cubicBezTo>
                <a:cubicBezTo>
                  <a:pt x="1283" y="19507"/>
                  <a:pt x="1497" y="19602"/>
                  <a:pt x="1497" y="19697"/>
                </a:cubicBezTo>
                <a:cubicBezTo>
                  <a:pt x="1497" y="19602"/>
                  <a:pt x="1283" y="19697"/>
                  <a:pt x="1497" y="19697"/>
                </a:cubicBezTo>
                <a:cubicBezTo>
                  <a:pt x="1497" y="19792"/>
                  <a:pt x="1497" y="19697"/>
                  <a:pt x="1283" y="19697"/>
                </a:cubicBezTo>
                <a:cubicBezTo>
                  <a:pt x="1283" y="19792"/>
                  <a:pt x="1497" y="19887"/>
                  <a:pt x="1497" y="19887"/>
                </a:cubicBezTo>
                <a:cubicBezTo>
                  <a:pt x="1497" y="19887"/>
                  <a:pt x="1497" y="19982"/>
                  <a:pt x="1497" y="19982"/>
                </a:cubicBezTo>
                <a:cubicBezTo>
                  <a:pt x="1497" y="19982"/>
                  <a:pt x="1497" y="19982"/>
                  <a:pt x="1711" y="19982"/>
                </a:cubicBezTo>
                <a:cubicBezTo>
                  <a:pt x="1711" y="19982"/>
                  <a:pt x="1497" y="19982"/>
                  <a:pt x="1497" y="19982"/>
                </a:cubicBezTo>
                <a:cubicBezTo>
                  <a:pt x="1711" y="20078"/>
                  <a:pt x="1497" y="20078"/>
                  <a:pt x="1497" y="20078"/>
                </a:cubicBezTo>
                <a:cubicBezTo>
                  <a:pt x="1497" y="20078"/>
                  <a:pt x="1497" y="20173"/>
                  <a:pt x="1711" y="20173"/>
                </a:cubicBezTo>
                <a:cubicBezTo>
                  <a:pt x="1711" y="20173"/>
                  <a:pt x="1497" y="20173"/>
                  <a:pt x="1497" y="20173"/>
                </a:cubicBezTo>
                <a:cubicBezTo>
                  <a:pt x="1497" y="20268"/>
                  <a:pt x="1711" y="20268"/>
                  <a:pt x="1925" y="20268"/>
                </a:cubicBezTo>
                <a:cubicBezTo>
                  <a:pt x="1925" y="20268"/>
                  <a:pt x="1925" y="20268"/>
                  <a:pt x="1925" y="20268"/>
                </a:cubicBezTo>
                <a:cubicBezTo>
                  <a:pt x="1711" y="20268"/>
                  <a:pt x="1711" y="20268"/>
                  <a:pt x="1711" y="20268"/>
                </a:cubicBezTo>
                <a:cubicBezTo>
                  <a:pt x="1711" y="20268"/>
                  <a:pt x="1925" y="20363"/>
                  <a:pt x="1711" y="20363"/>
                </a:cubicBezTo>
                <a:cubicBezTo>
                  <a:pt x="2139" y="20458"/>
                  <a:pt x="1925" y="20363"/>
                  <a:pt x="1925" y="20268"/>
                </a:cubicBezTo>
                <a:cubicBezTo>
                  <a:pt x="2139" y="20268"/>
                  <a:pt x="2352" y="20173"/>
                  <a:pt x="2352" y="20173"/>
                </a:cubicBezTo>
                <a:cubicBezTo>
                  <a:pt x="2352" y="20173"/>
                  <a:pt x="2352" y="20173"/>
                  <a:pt x="2352" y="20268"/>
                </a:cubicBezTo>
                <a:cubicBezTo>
                  <a:pt x="2139" y="20268"/>
                  <a:pt x="2352" y="20363"/>
                  <a:pt x="2352" y="20458"/>
                </a:cubicBezTo>
                <a:cubicBezTo>
                  <a:pt x="2352" y="20458"/>
                  <a:pt x="2352" y="20458"/>
                  <a:pt x="2352" y="20458"/>
                </a:cubicBezTo>
                <a:cubicBezTo>
                  <a:pt x="2352" y="20268"/>
                  <a:pt x="2566" y="20363"/>
                  <a:pt x="2566" y="20363"/>
                </a:cubicBezTo>
                <a:cubicBezTo>
                  <a:pt x="2566" y="20363"/>
                  <a:pt x="2566" y="20363"/>
                  <a:pt x="2566" y="20363"/>
                </a:cubicBezTo>
                <a:cubicBezTo>
                  <a:pt x="2780" y="20458"/>
                  <a:pt x="2780" y="20553"/>
                  <a:pt x="2994" y="20458"/>
                </a:cubicBezTo>
                <a:cubicBezTo>
                  <a:pt x="2994" y="20458"/>
                  <a:pt x="3208" y="20553"/>
                  <a:pt x="3208" y="20553"/>
                </a:cubicBezTo>
                <a:cubicBezTo>
                  <a:pt x="3422" y="20648"/>
                  <a:pt x="3422" y="20553"/>
                  <a:pt x="3636" y="20553"/>
                </a:cubicBezTo>
                <a:cubicBezTo>
                  <a:pt x="3636" y="20553"/>
                  <a:pt x="3636" y="20648"/>
                  <a:pt x="3636" y="20648"/>
                </a:cubicBezTo>
                <a:cubicBezTo>
                  <a:pt x="3636" y="20648"/>
                  <a:pt x="3850" y="20648"/>
                  <a:pt x="3850" y="20553"/>
                </a:cubicBezTo>
                <a:cubicBezTo>
                  <a:pt x="4063" y="20648"/>
                  <a:pt x="3636" y="20744"/>
                  <a:pt x="3636" y="20839"/>
                </a:cubicBezTo>
                <a:cubicBezTo>
                  <a:pt x="3636" y="20839"/>
                  <a:pt x="3850" y="20744"/>
                  <a:pt x="4063" y="20744"/>
                </a:cubicBezTo>
                <a:cubicBezTo>
                  <a:pt x="3850" y="20839"/>
                  <a:pt x="3850" y="20839"/>
                  <a:pt x="3850" y="20839"/>
                </a:cubicBezTo>
                <a:cubicBezTo>
                  <a:pt x="3850" y="20839"/>
                  <a:pt x="3850" y="20934"/>
                  <a:pt x="3636" y="20934"/>
                </a:cubicBezTo>
                <a:cubicBezTo>
                  <a:pt x="4063" y="20839"/>
                  <a:pt x="4277" y="20744"/>
                  <a:pt x="4491" y="20744"/>
                </a:cubicBezTo>
                <a:cubicBezTo>
                  <a:pt x="4491" y="20744"/>
                  <a:pt x="4705" y="20744"/>
                  <a:pt x="4705" y="20744"/>
                </a:cubicBezTo>
                <a:cubicBezTo>
                  <a:pt x="4705" y="20744"/>
                  <a:pt x="4705" y="20648"/>
                  <a:pt x="4705" y="20648"/>
                </a:cubicBezTo>
                <a:cubicBezTo>
                  <a:pt x="4705" y="20648"/>
                  <a:pt x="4919" y="20648"/>
                  <a:pt x="4919" y="20648"/>
                </a:cubicBezTo>
                <a:cubicBezTo>
                  <a:pt x="4705" y="20744"/>
                  <a:pt x="4491" y="20839"/>
                  <a:pt x="4491" y="20934"/>
                </a:cubicBezTo>
                <a:cubicBezTo>
                  <a:pt x="4491" y="21029"/>
                  <a:pt x="4705" y="21029"/>
                  <a:pt x="4705" y="21124"/>
                </a:cubicBezTo>
                <a:cubicBezTo>
                  <a:pt x="4705" y="21124"/>
                  <a:pt x="4705" y="21029"/>
                  <a:pt x="4705" y="21029"/>
                </a:cubicBezTo>
                <a:cubicBezTo>
                  <a:pt x="4705" y="21124"/>
                  <a:pt x="4491" y="21124"/>
                  <a:pt x="4705" y="21219"/>
                </a:cubicBezTo>
                <a:cubicBezTo>
                  <a:pt x="4919" y="21219"/>
                  <a:pt x="5133" y="21219"/>
                  <a:pt x="5133" y="21219"/>
                </a:cubicBezTo>
                <a:cubicBezTo>
                  <a:pt x="5133" y="21219"/>
                  <a:pt x="5133" y="21219"/>
                  <a:pt x="5133" y="21219"/>
                </a:cubicBezTo>
                <a:cubicBezTo>
                  <a:pt x="5133" y="21315"/>
                  <a:pt x="4919" y="21315"/>
                  <a:pt x="4919" y="21315"/>
                </a:cubicBezTo>
                <a:cubicBezTo>
                  <a:pt x="4919" y="21315"/>
                  <a:pt x="4919" y="21410"/>
                  <a:pt x="4919" y="21410"/>
                </a:cubicBezTo>
                <a:cubicBezTo>
                  <a:pt x="4919" y="21410"/>
                  <a:pt x="4919" y="21410"/>
                  <a:pt x="4919" y="21410"/>
                </a:cubicBezTo>
                <a:cubicBezTo>
                  <a:pt x="5133" y="21315"/>
                  <a:pt x="5133" y="21410"/>
                  <a:pt x="5133" y="21410"/>
                </a:cubicBezTo>
                <a:cubicBezTo>
                  <a:pt x="5133" y="21410"/>
                  <a:pt x="5133" y="21315"/>
                  <a:pt x="5347" y="21219"/>
                </a:cubicBezTo>
                <a:cubicBezTo>
                  <a:pt x="5347" y="21315"/>
                  <a:pt x="5133" y="21410"/>
                  <a:pt x="5133" y="21410"/>
                </a:cubicBezTo>
                <a:cubicBezTo>
                  <a:pt x="5133" y="21410"/>
                  <a:pt x="5133" y="21410"/>
                  <a:pt x="4919" y="21410"/>
                </a:cubicBezTo>
                <a:cubicBezTo>
                  <a:pt x="4919" y="21410"/>
                  <a:pt x="4919" y="21505"/>
                  <a:pt x="4919" y="21505"/>
                </a:cubicBezTo>
                <a:cubicBezTo>
                  <a:pt x="4919" y="21505"/>
                  <a:pt x="4705" y="21505"/>
                  <a:pt x="4705" y="21505"/>
                </a:cubicBezTo>
                <a:cubicBezTo>
                  <a:pt x="4491" y="21505"/>
                  <a:pt x="4491" y="21600"/>
                  <a:pt x="4491" y="21600"/>
                </a:cubicBezTo>
                <a:cubicBezTo>
                  <a:pt x="4705" y="21600"/>
                  <a:pt x="4919" y="21600"/>
                  <a:pt x="5133" y="21600"/>
                </a:cubicBezTo>
                <a:cubicBezTo>
                  <a:pt x="4919" y="21505"/>
                  <a:pt x="5347" y="21410"/>
                  <a:pt x="5347" y="21315"/>
                </a:cubicBezTo>
                <a:cubicBezTo>
                  <a:pt x="5560" y="21315"/>
                  <a:pt x="5560" y="21124"/>
                  <a:pt x="5774" y="21124"/>
                </a:cubicBezTo>
                <a:cubicBezTo>
                  <a:pt x="5774" y="21219"/>
                  <a:pt x="5560" y="21219"/>
                  <a:pt x="5560" y="21315"/>
                </a:cubicBezTo>
                <a:cubicBezTo>
                  <a:pt x="5774" y="21315"/>
                  <a:pt x="5774" y="21315"/>
                  <a:pt x="6202" y="21315"/>
                </a:cubicBezTo>
                <a:cubicBezTo>
                  <a:pt x="6202" y="21315"/>
                  <a:pt x="6202" y="21315"/>
                  <a:pt x="6202" y="21315"/>
                </a:cubicBezTo>
                <a:cubicBezTo>
                  <a:pt x="6202" y="21315"/>
                  <a:pt x="6416" y="21315"/>
                  <a:pt x="6416" y="21315"/>
                </a:cubicBezTo>
                <a:cubicBezTo>
                  <a:pt x="6416" y="21315"/>
                  <a:pt x="6630" y="21315"/>
                  <a:pt x="6630" y="21219"/>
                </a:cubicBezTo>
                <a:cubicBezTo>
                  <a:pt x="6630" y="21219"/>
                  <a:pt x="6630" y="21219"/>
                  <a:pt x="6630" y="21219"/>
                </a:cubicBezTo>
                <a:cubicBezTo>
                  <a:pt x="6630" y="21219"/>
                  <a:pt x="6630" y="21315"/>
                  <a:pt x="6630" y="21219"/>
                </a:cubicBezTo>
                <a:cubicBezTo>
                  <a:pt x="6844" y="21219"/>
                  <a:pt x="6844" y="21219"/>
                  <a:pt x="7057" y="21219"/>
                </a:cubicBezTo>
                <a:cubicBezTo>
                  <a:pt x="6844" y="21124"/>
                  <a:pt x="7057" y="21219"/>
                  <a:pt x="7057" y="21219"/>
                </a:cubicBezTo>
                <a:cubicBezTo>
                  <a:pt x="7271" y="21219"/>
                  <a:pt x="7271" y="21124"/>
                  <a:pt x="7271" y="21124"/>
                </a:cubicBezTo>
                <a:cubicBezTo>
                  <a:pt x="7271" y="21219"/>
                  <a:pt x="7271" y="21219"/>
                  <a:pt x="7271" y="21315"/>
                </a:cubicBezTo>
                <a:cubicBezTo>
                  <a:pt x="7271" y="21219"/>
                  <a:pt x="7271" y="21219"/>
                  <a:pt x="7271" y="21219"/>
                </a:cubicBezTo>
                <a:cubicBezTo>
                  <a:pt x="7271" y="21219"/>
                  <a:pt x="7271" y="21219"/>
                  <a:pt x="7485" y="21315"/>
                </a:cubicBezTo>
                <a:cubicBezTo>
                  <a:pt x="7485" y="21219"/>
                  <a:pt x="7485" y="21219"/>
                  <a:pt x="7485" y="21219"/>
                </a:cubicBezTo>
                <a:cubicBezTo>
                  <a:pt x="7485" y="21219"/>
                  <a:pt x="7485" y="21219"/>
                  <a:pt x="7485" y="21315"/>
                </a:cubicBezTo>
                <a:cubicBezTo>
                  <a:pt x="7485" y="21315"/>
                  <a:pt x="7913" y="21219"/>
                  <a:pt x="7699" y="21124"/>
                </a:cubicBezTo>
                <a:cubicBezTo>
                  <a:pt x="7699" y="21124"/>
                  <a:pt x="7913" y="21124"/>
                  <a:pt x="7913" y="21124"/>
                </a:cubicBezTo>
                <a:cubicBezTo>
                  <a:pt x="7699" y="21124"/>
                  <a:pt x="7699" y="21124"/>
                  <a:pt x="7699" y="21124"/>
                </a:cubicBezTo>
                <a:cubicBezTo>
                  <a:pt x="7699" y="21124"/>
                  <a:pt x="7913" y="21029"/>
                  <a:pt x="7699" y="21029"/>
                </a:cubicBezTo>
                <a:cubicBezTo>
                  <a:pt x="7913" y="21029"/>
                  <a:pt x="7913" y="21029"/>
                  <a:pt x="7913" y="21124"/>
                </a:cubicBezTo>
                <a:cubicBezTo>
                  <a:pt x="7913" y="21029"/>
                  <a:pt x="8341" y="21029"/>
                  <a:pt x="8127" y="20934"/>
                </a:cubicBezTo>
                <a:cubicBezTo>
                  <a:pt x="8341" y="20934"/>
                  <a:pt x="8341" y="21029"/>
                  <a:pt x="8341" y="21029"/>
                </a:cubicBezTo>
                <a:cubicBezTo>
                  <a:pt x="8341" y="21029"/>
                  <a:pt x="8554" y="21029"/>
                  <a:pt x="8554" y="21029"/>
                </a:cubicBezTo>
                <a:cubicBezTo>
                  <a:pt x="8554" y="21029"/>
                  <a:pt x="8554" y="20839"/>
                  <a:pt x="8554" y="20934"/>
                </a:cubicBezTo>
                <a:cubicBezTo>
                  <a:pt x="8768" y="20934"/>
                  <a:pt x="8554" y="21124"/>
                  <a:pt x="8768" y="21029"/>
                </a:cubicBezTo>
                <a:cubicBezTo>
                  <a:pt x="8768" y="20934"/>
                  <a:pt x="8768" y="20934"/>
                  <a:pt x="8768" y="20934"/>
                </a:cubicBezTo>
                <a:cubicBezTo>
                  <a:pt x="8768" y="20934"/>
                  <a:pt x="8768" y="20934"/>
                  <a:pt x="8768" y="20934"/>
                </a:cubicBezTo>
                <a:cubicBezTo>
                  <a:pt x="8768" y="20934"/>
                  <a:pt x="8982" y="20934"/>
                  <a:pt x="8982" y="20934"/>
                </a:cubicBezTo>
                <a:cubicBezTo>
                  <a:pt x="8982" y="20934"/>
                  <a:pt x="8982" y="20934"/>
                  <a:pt x="8982" y="20934"/>
                </a:cubicBezTo>
                <a:cubicBezTo>
                  <a:pt x="8982" y="20934"/>
                  <a:pt x="8982" y="20934"/>
                  <a:pt x="8982" y="20934"/>
                </a:cubicBezTo>
                <a:cubicBezTo>
                  <a:pt x="8982" y="20934"/>
                  <a:pt x="8982" y="20839"/>
                  <a:pt x="8982" y="20839"/>
                </a:cubicBezTo>
                <a:cubicBezTo>
                  <a:pt x="8982" y="20839"/>
                  <a:pt x="8982" y="20839"/>
                  <a:pt x="8982" y="20839"/>
                </a:cubicBezTo>
                <a:cubicBezTo>
                  <a:pt x="8982" y="20839"/>
                  <a:pt x="9196" y="20839"/>
                  <a:pt x="9196" y="20839"/>
                </a:cubicBezTo>
                <a:cubicBezTo>
                  <a:pt x="9196" y="20839"/>
                  <a:pt x="9196" y="20839"/>
                  <a:pt x="9196" y="20839"/>
                </a:cubicBezTo>
                <a:cubicBezTo>
                  <a:pt x="9410" y="20839"/>
                  <a:pt x="9410" y="20839"/>
                  <a:pt x="9410" y="20839"/>
                </a:cubicBezTo>
                <a:cubicBezTo>
                  <a:pt x="9624" y="20839"/>
                  <a:pt x="9624" y="20839"/>
                  <a:pt x="9624" y="20744"/>
                </a:cubicBezTo>
                <a:cubicBezTo>
                  <a:pt x="9624" y="20648"/>
                  <a:pt x="9624" y="20744"/>
                  <a:pt x="9624" y="20648"/>
                </a:cubicBezTo>
                <a:cubicBezTo>
                  <a:pt x="9838" y="20648"/>
                  <a:pt x="10051" y="20648"/>
                  <a:pt x="10051" y="20648"/>
                </a:cubicBezTo>
                <a:cubicBezTo>
                  <a:pt x="10051" y="20648"/>
                  <a:pt x="9838" y="20648"/>
                  <a:pt x="9838" y="20648"/>
                </a:cubicBezTo>
                <a:cubicBezTo>
                  <a:pt x="9838" y="20648"/>
                  <a:pt x="9838" y="20648"/>
                  <a:pt x="9838" y="20744"/>
                </a:cubicBezTo>
                <a:cubicBezTo>
                  <a:pt x="9838" y="20744"/>
                  <a:pt x="10051" y="20839"/>
                  <a:pt x="10051" y="20839"/>
                </a:cubicBezTo>
                <a:cubicBezTo>
                  <a:pt x="10265" y="20839"/>
                  <a:pt x="10051" y="20839"/>
                  <a:pt x="10265" y="20839"/>
                </a:cubicBezTo>
                <a:cubicBezTo>
                  <a:pt x="10265" y="20744"/>
                  <a:pt x="10051" y="20744"/>
                  <a:pt x="10051" y="20744"/>
                </a:cubicBezTo>
                <a:cubicBezTo>
                  <a:pt x="10051" y="20744"/>
                  <a:pt x="10265" y="20744"/>
                  <a:pt x="10265" y="20839"/>
                </a:cubicBezTo>
                <a:cubicBezTo>
                  <a:pt x="10479" y="20839"/>
                  <a:pt x="10265" y="20839"/>
                  <a:pt x="10479" y="20839"/>
                </a:cubicBezTo>
                <a:cubicBezTo>
                  <a:pt x="10479" y="20744"/>
                  <a:pt x="10479" y="20744"/>
                  <a:pt x="10479" y="20648"/>
                </a:cubicBezTo>
                <a:cubicBezTo>
                  <a:pt x="10265" y="20648"/>
                  <a:pt x="10479" y="20648"/>
                  <a:pt x="10265" y="20553"/>
                </a:cubicBezTo>
                <a:cubicBezTo>
                  <a:pt x="10479" y="20648"/>
                  <a:pt x="10479" y="20648"/>
                  <a:pt x="10693" y="20648"/>
                </a:cubicBezTo>
                <a:cubicBezTo>
                  <a:pt x="10479" y="20648"/>
                  <a:pt x="10693" y="20744"/>
                  <a:pt x="10693" y="20744"/>
                </a:cubicBezTo>
                <a:cubicBezTo>
                  <a:pt x="10907" y="20744"/>
                  <a:pt x="10693" y="20648"/>
                  <a:pt x="10693" y="20553"/>
                </a:cubicBezTo>
                <a:cubicBezTo>
                  <a:pt x="10693" y="20553"/>
                  <a:pt x="10479" y="20458"/>
                  <a:pt x="10479" y="20458"/>
                </a:cubicBezTo>
                <a:cubicBezTo>
                  <a:pt x="10693" y="20458"/>
                  <a:pt x="10693" y="20553"/>
                  <a:pt x="10907" y="20553"/>
                </a:cubicBezTo>
                <a:cubicBezTo>
                  <a:pt x="10907" y="20553"/>
                  <a:pt x="10907" y="20553"/>
                  <a:pt x="11121" y="20553"/>
                </a:cubicBezTo>
                <a:cubicBezTo>
                  <a:pt x="11121" y="20553"/>
                  <a:pt x="11121" y="20553"/>
                  <a:pt x="11121" y="20458"/>
                </a:cubicBezTo>
                <a:cubicBezTo>
                  <a:pt x="11121" y="20458"/>
                  <a:pt x="11121" y="20553"/>
                  <a:pt x="11335" y="20648"/>
                </a:cubicBezTo>
                <a:cubicBezTo>
                  <a:pt x="11335" y="20553"/>
                  <a:pt x="11335" y="20553"/>
                  <a:pt x="11335" y="20553"/>
                </a:cubicBezTo>
                <a:cubicBezTo>
                  <a:pt x="11335" y="20553"/>
                  <a:pt x="11335" y="20553"/>
                  <a:pt x="11335" y="20553"/>
                </a:cubicBezTo>
                <a:cubicBezTo>
                  <a:pt x="11335" y="20553"/>
                  <a:pt x="11549" y="20553"/>
                  <a:pt x="11549" y="20458"/>
                </a:cubicBezTo>
                <a:cubicBezTo>
                  <a:pt x="11549" y="20458"/>
                  <a:pt x="11549" y="20458"/>
                  <a:pt x="11549" y="20458"/>
                </a:cubicBezTo>
                <a:cubicBezTo>
                  <a:pt x="11549" y="20363"/>
                  <a:pt x="11549" y="20363"/>
                  <a:pt x="11549" y="20268"/>
                </a:cubicBezTo>
                <a:cubicBezTo>
                  <a:pt x="11762" y="20173"/>
                  <a:pt x="11976" y="20078"/>
                  <a:pt x="11976" y="20268"/>
                </a:cubicBezTo>
                <a:cubicBezTo>
                  <a:pt x="11976" y="20173"/>
                  <a:pt x="11762" y="20173"/>
                  <a:pt x="11762" y="20268"/>
                </a:cubicBezTo>
                <a:cubicBezTo>
                  <a:pt x="11762" y="20268"/>
                  <a:pt x="11549" y="20363"/>
                  <a:pt x="11549" y="20363"/>
                </a:cubicBezTo>
                <a:cubicBezTo>
                  <a:pt x="11549" y="20458"/>
                  <a:pt x="11549" y="20458"/>
                  <a:pt x="11549" y="20458"/>
                </a:cubicBezTo>
                <a:cubicBezTo>
                  <a:pt x="11762" y="20553"/>
                  <a:pt x="11762" y="20458"/>
                  <a:pt x="11762" y="20458"/>
                </a:cubicBezTo>
                <a:cubicBezTo>
                  <a:pt x="11762" y="20458"/>
                  <a:pt x="11762" y="20458"/>
                  <a:pt x="11762" y="20458"/>
                </a:cubicBezTo>
                <a:cubicBezTo>
                  <a:pt x="11762" y="20458"/>
                  <a:pt x="11976" y="20553"/>
                  <a:pt x="11976" y="20553"/>
                </a:cubicBezTo>
                <a:cubicBezTo>
                  <a:pt x="11976" y="20553"/>
                  <a:pt x="11976" y="20553"/>
                  <a:pt x="11976" y="20553"/>
                </a:cubicBezTo>
                <a:cubicBezTo>
                  <a:pt x="12190" y="20458"/>
                  <a:pt x="11976" y="20458"/>
                  <a:pt x="12190" y="20458"/>
                </a:cubicBezTo>
                <a:cubicBezTo>
                  <a:pt x="12190" y="20458"/>
                  <a:pt x="12190" y="20458"/>
                  <a:pt x="12190" y="20458"/>
                </a:cubicBezTo>
                <a:cubicBezTo>
                  <a:pt x="12190" y="20458"/>
                  <a:pt x="12404" y="20458"/>
                  <a:pt x="12404" y="20458"/>
                </a:cubicBezTo>
                <a:cubicBezTo>
                  <a:pt x="12404" y="20458"/>
                  <a:pt x="12404" y="20458"/>
                  <a:pt x="12404" y="20458"/>
                </a:cubicBezTo>
                <a:cubicBezTo>
                  <a:pt x="12618" y="20458"/>
                  <a:pt x="12618" y="20268"/>
                  <a:pt x="12832" y="20363"/>
                </a:cubicBezTo>
                <a:cubicBezTo>
                  <a:pt x="12832" y="20363"/>
                  <a:pt x="12832" y="20363"/>
                  <a:pt x="12832" y="20268"/>
                </a:cubicBezTo>
                <a:cubicBezTo>
                  <a:pt x="12832" y="20363"/>
                  <a:pt x="12832" y="20363"/>
                  <a:pt x="12832" y="20363"/>
                </a:cubicBezTo>
                <a:cubicBezTo>
                  <a:pt x="13046" y="20363"/>
                  <a:pt x="12832" y="20268"/>
                  <a:pt x="13046" y="20268"/>
                </a:cubicBezTo>
                <a:cubicBezTo>
                  <a:pt x="12832" y="20268"/>
                  <a:pt x="13046" y="20363"/>
                  <a:pt x="13259" y="20363"/>
                </a:cubicBezTo>
                <a:cubicBezTo>
                  <a:pt x="13259" y="20363"/>
                  <a:pt x="13046" y="20363"/>
                  <a:pt x="13046" y="20363"/>
                </a:cubicBezTo>
                <a:cubicBezTo>
                  <a:pt x="13046" y="20363"/>
                  <a:pt x="13046" y="20363"/>
                  <a:pt x="13259" y="20363"/>
                </a:cubicBezTo>
                <a:cubicBezTo>
                  <a:pt x="13259" y="20363"/>
                  <a:pt x="13473" y="20458"/>
                  <a:pt x="13473" y="20458"/>
                </a:cubicBezTo>
                <a:cubicBezTo>
                  <a:pt x="13473" y="20458"/>
                  <a:pt x="13473" y="20458"/>
                  <a:pt x="13473" y="20363"/>
                </a:cubicBezTo>
                <a:cubicBezTo>
                  <a:pt x="13687" y="20363"/>
                  <a:pt x="13687" y="20458"/>
                  <a:pt x="13901" y="20458"/>
                </a:cubicBezTo>
                <a:cubicBezTo>
                  <a:pt x="13687" y="20363"/>
                  <a:pt x="13687" y="20363"/>
                  <a:pt x="13901" y="20363"/>
                </a:cubicBezTo>
                <a:cubicBezTo>
                  <a:pt x="13901" y="20363"/>
                  <a:pt x="13901" y="20363"/>
                  <a:pt x="13901" y="20363"/>
                </a:cubicBezTo>
                <a:cubicBezTo>
                  <a:pt x="13901" y="20458"/>
                  <a:pt x="13901" y="20458"/>
                  <a:pt x="14115" y="20363"/>
                </a:cubicBezTo>
                <a:cubicBezTo>
                  <a:pt x="14115" y="20363"/>
                  <a:pt x="14115" y="20363"/>
                  <a:pt x="14115" y="20363"/>
                </a:cubicBezTo>
                <a:cubicBezTo>
                  <a:pt x="14115" y="20363"/>
                  <a:pt x="14115" y="20173"/>
                  <a:pt x="14115" y="20268"/>
                </a:cubicBezTo>
                <a:cubicBezTo>
                  <a:pt x="14543" y="20173"/>
                  <a:pt x="14756" y="19982"/>
                  <a:pt x="14970" y="19887"/>
                </a:cubicBezTo>
                <a:cubicBezTo>
                  <a:pt x="15184" y="19792"/>
                  <a:pt x="15398" y="19697"/>
                  <a:pt x="15398" y="19602"/>
                </a:cubicBezTo>
                <a:cubicBezTo>
                  <a:pt x="15612" y="19602"/>
                  <a:pt x="15826" y="19602"/>
                  <a:pt x="15826" y="19507"/>
                </a:cubicBezTo>
                <a:cubicBezTo>
                  <a:pt x="16253" y="19316"/>
                  <a:pt x="16681" y="19031"/>
                  <a:pt x="17109" y="18745"/>
                </a:cubicBezTo>
                <a:cubicBezTo>
                  <a:pt x="18392" y="18174"/>
                  <a:pt x="19461" y="17508"/>
                  <a:pt x="20531" y="16937"/>
                </a:cubicBezTo>
                <a:cubicBezTo>
                  <a:pt x="20745" y="16747"/>
                  <a:pt x="20958" y="16747"/>
                  <a:pt x="20958" y="16557"/>
                </a:cubicBezTo>
                <a:cubicBezTo>
                  <a:pt x="21172" y="16462"/>
                  <a:pt x="21600" y="15986"/>
                  <a:pt x="21600" y="15891"/>
                </a:cubicBezTo>
                <a:close/>
              </a:path>
            </a:pathLst>
          </a:custGeom>
          <a:solidFill>
            <a:srgbClr val="EDEDED"/>
          </a:solidFill>
          <a:ln w="6350" cap="rnd">
            <a:solidFill>
              <a:schemeClr val="tx1"/>
            </a:solidFill>
            <a:prstDash val="solid"/>
            <a:round/>
          </a:ln>
          <a:effectLst/>
        </p:spPr>
        <p:txBody>
          <a:bodyPr wrap="square" lIns="45719" tIns="45719" rIns="45719" bIns="45719"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3000" i="0">
                <a:solidFill>
                  <a:srgbClr val="FFFFFF"/>
                </a:solidFill>
                <a:latin typeface="Open Sans"/>
                <a:ea typeface="Open Sans"/>
                <a:cs typeface="Open Sans"/>
                <a:sym typeface="Open Sans"/>
              </a:defRPr>
            </a:pPr>
            <a:endParaRPr kumimoji="0" sz="3000" b="0" i="0" u="none" strike="noStrike" kern="1200" cap="none" spc="0" normalizeH="0" baseline="0" noProof="0">
              <a:ln>
                <a:noFill/>
              </a:ln>
              <a:effectLst/>
              <a:uLnTx/>
              <a:uFillTx/>
              <a:latin typeface="Calibri" panose="020F0502020204030204" pitchFamily="34" charset="0"/>
              <a:ea typeface="Open Sans"/>
              <a:cs typeface="Calibri" panose="020F0502020204030204" pitchFamily="34" charset="0"/>
              <a:sym typeface="Open Sans"/>
            </a:endParaRPr>
          </a:p>
        </p:txBody>
      </p:sp>
      <p:pic>
        <p:nvPicPr>
          <p:cNvPr id="46" name="Picture 10" descr="Ole Hyvä Metsä">
            <a:extLst>
              <a:ext uri="{FF2B5EF4-FFF2-40B4-BE49-F238E27FC236}">
                <a16:creationId xmlns:a16="http://schemas.microsoft.com/office/drawing/2014/main" id="{1DDD494B-F3FC-4785-E528-367211EA207E}"/>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2673596" y="1406739"/>
            <a:ext cx="2662479" cy="1682796"/>
          </a:xfrm>
          <a:prstGeom prst="rect">
            <a:avLst/>
          </a:prstGeom>
          <a:noFill/>
          <a:ln w="12700">
            <a:solidFill>
              <a:schemeClr val="bg2"/>
            </a:solidFill>
          </a:ln>
          <a:extLst>
            <a:ext uri="{909E8E84-426E-40DD-AFC4-6F175D3DCCD1}">
              <a14:hiddenFill xmlns:a14="http://schemas.microsoft.com/office/drawing/2010/main">
                <a:solidFill>
                  <a:srgbClr val="FFFFFF"/>
                </a:solidFill>
              </a14:hiddenFill>
            </a:ext>
          </a:extLst>
        </p:spPr>
      </p:pic>
      <p:sp>
        <p:nvSpPr>
          <p:cNvPr id="47" name="TextBox 46">
            <a:extLst>
              <a:ext uri="{FF2B5EF4-FFF2-40B4-BE49-F238E27FC236}">
                <a16:creationId xmlns:a16="http://schemas.microsoft.com/office/drawing/2014/main" id="{F4FAA58D-6467-F8A6-AF4C-328F7E01C570}"/>
              </a:ext>
            </a:extLst>
          </p:cNvPr>
          <p:cNvSpPr txBox="1"/>
          <p:nvPr/>
        </p:nvSpPr>
        <p:spPr>
          <a:xfrm>
            <a:off x="2674473" y="3099992"/>
            <a:ext cx="2661601" cy="338554"/>
          </a:xfrm>
          <a:prstGeom prst="rect">
            <a:avLst/>
          </a:prstGeom>
          <a:noFill/>
        </p:spPr>
        <p:txBody>
          <a:bodyPr wrap="square" rtlCol="0">
            <a:spAutoFit/>
          </a:bodyPr>
          <a:lstStyle/>
          <a:p>
            <a:pPr algn="l"/>
            <a:r>
              <a:rPr lang="en-US" sz="1600" dirty="0">
                <a:latin typeface="Ubuntu" panose="020B0504030602030204" pitchFamily="34" charset="0"/>
                <a:cs typeface="Arial" panose="020B0604020202020204" pitchFamily="34" charset="0"/>
              </a:rPr>
              <a:t>First customers</a:t>
            </a:r>
            <a:endParaRPr lang="en-FI" sz="1600" dirty="0">
              <a:latin typeface="Ubuntu" panose="020B0504030602030204" pitchFamily="34" charset="0"/>
              <a:cs typeface="Arial" panose="020B0604020202020204" pitchFamily="34" charset="0"/>
            </a:endParaRPr>
          </a:p>
        </p:txBody>
      </p:sp>
      <p:sp>
        <p:nvSpPr>
          <p:cNvPr id="48" name="TextBox 47">
            <a:extLst>
              <a:ext uri="{FF2B5EF4-FFF2-40B4-BE49-F238E27FC236}">
                <a16:creationId xmlns:a16="http://schemas.microsoft.com/office/drawing/2014/main" id="{38CF23BD-C294-8A23-1C84-E1E70597168F}"/>
              </a:ext>
            </a:extLst>
          </p:cNvPr>
          <p:cNvSpPr txBox="1"/>
          <p:nvPr/>
        </p:nvSpPr>
        <p:spPr>
          <a:xfrm>
            <a:off x="7342158" y="5613264"/>
            <a:ext cx="1386918" cy="338554"/>
          </a:xfrm>
          <a:prstGeom prst="rect">
            <a:avLst/>
          </a:prstGeom>
          <a:noFill/>
        </p:spPr>
        <p:txBody>
          <a:bodyPr wrap="none" rtlCol="0">
            <a:spAutoFit/>
          </a:bodyPr>
          <a:lstStyle/>
          <a:p>
            <a:pPr algn="l"/>
            <a:r>
              <a:rPr lang="en-US" sz="1600" i="1" dirty="0">
                <a:latin typeface="Ubuntu" panose="020B0504030602030204" pitchFamily="34" charset="0"/>
                <a:cs typeface="Arial" panose="020B0604020202020204" pitchFamily="34" charset="0"/>
              </a:rPr>
              <a:t>Construction</a:t>
            </a:r>
            <a:endParaRPr lang="en-FI" sz="1600" i="1" dirty="0">
              <a:latin typeface="Ubuntu" panose="020B0504030602030204" pitchFamily="34" charset="0"/>
              <a:cs typeface="Arial" panose="020B0604020202020204" pitchFamily="34" charset="0"/>
            </a:endParaRPr>
          </a:p>
        </p:txBody>
      </p:sp>
      <p:sp>
        <p:nvSpPr>
          <p:cNvPr id="51" name="TextBox 50">
            <a:extLst>
              <a:ext uri="{FF2B5EF4-FFF2-40B4-BE49-F238E27FC236}">
                <a16:creationId xmlns:a16="http://schemas.microsoft.com/office/drawing/2014/main" id="{A993FA47-BA1A-199B-D826-13D144DB7E2F}"/>
              </a:ext>
            </a:extLst>
          </p:cNvPr>
          <p:cNvSpPr txBox="1"/>
          <p:nvPr/>
        </p:nvSpPr>
        <p:spPr>
          <a:xfrm>
            <a:off x="9464292" y="1479058"/>
            <a:ext cx="2242922" cy="338554"/>
          </a:xfrm>
          <a:prstGeom prst="rect">
            <a:avLst/>
          </a:prstGeom>
          <a:noFill/>
        </p:spPr>
        <p:txBody>
          <a:bodyPr wrap="none" rtlCol="0">
            <a:spAutoFit/>
          </a:bodyPr>
          <a:lstStyle/>
          <a:p>
            <a:pPr algn="l"/>
            <a:r>
              <a:rPr lang="en-US" sz="1600" i="1" dirty="0">
                <a:latin typeface="Ubuntu" panose="020B0504030602030204" pitchFamily="34" charset="0"/>
                <a:cs typeface="Arial" panose="020B0604020202020204" pitchFamily="34" charset="0"/>
              </a:rPr>
              <a:t>Geographic expansion</a:t>
            </a:r>
            <a:endParaRPr lang="en-FI" sz="1600" i="1" dirty="0">
              <a:latin typeface="Ubuntu" panose="020B0504030602030204" pitchFamily="34" charset="0"/>
              <a:cs typeface="Arial" panose="020B0604020202020204" pitchFamily="34" charset="0"/>
            </a:endParaRPr>
          </a:p>
        </p:txBody>
      </p:sp>
      <p:sp>
        <p:nvSpPr>
          <p:cNvPr id="54" name="TextBox 53">
            <a:extLst>
              <a:ext uri="{FF2B5EF4-FFF2-40B4-BE49-F238E27FC236}">
                <a16:creationId xmlns:a16="http://schemas.microsoft.com/office/drawing/2014/main" id="{FAF506CA-3A98-153F-B9AD-BA8A1C598676}"/>
              </a:ext>
            </a:extLst>
          </p:cNvPr>
          <p:cNvSpPr txBox="1"/>
          <p:nvPr/>
        </p:nvSpPr>
        <p:spPr>
          <a:xfrm>
            <a:off x="5458458" y="2893065"/>
            <a:ext cx="2586201" cy="338554"/>
          </a:xfrm>
          <a:prstGeom prst="rect">
            <a:avLst/>
          </a:prstGeom>
          <a:solidFill>
            <a:schemeClr val="bg1"/>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600" i="1" u="none" strike="noStrike" kern="1200" cap="none" spc="0" normalizeH="0" baseline="0" noProof="0" dirty="0">
                <a:ln>
                  <a:noFill/>
                </a:ln>
                <a:effectLst/>
                <a:uLnTx/>
                <a:uFillTx/>
                <a:latin typeface="Ubuntu" panose="020B0504030602030204" pitchFamily="34" charset="0"/>
              </a:rPr>
              <a:t>Industrial </a:t>
            </a:r>
            <a:r>
              <a:rPr kumimoji="0" lang="en-US" sz="1600" i="1" u="none" strike="noStrike" kern="1200" cap="none" spc="0" normalizeH="0" baseline="0" noProof="0" dirty="0">
                <a:ln>
                  <a:noFill/>
                </a:ln>
                <a:effectLst/>
                <a:uLnTx/>
                <a:uFillTx/>
                <a:latin typeface="Ubuntu" panose="020B0504030602030204" pitchFamily="34" charset="0"/>
              </a:rPr>
              <a:t>pilots</a:t>
            </a:r>
          </a:p>
        </p:txBody>
      </p:sp>
      <p:sp>
        <p:nvSpPr>
          <p:cNvPr id="55" name="TextBox 54">
            <a:extLst>
              <a:ext uri="{FF2B5EF4-FFF2-40B4-BE49-F238E27FC236}">
                <a16:creationId xmlns:a16="http://schemas.microsoft.com/office/drawing/2014/main" id="{E98C878C-8EB5-E4B7-C9A1-BAE9F21CB9F3}"/>
              </a:ext>
            </a:extLst>
          </p:cNvPr>
          <p:cNvSpPr txBox="1"/>
          <p:nvPr/>
        </p:nvSpPr>
        <p:spPr>
          <a:xfrm>
            <a:off x="6608691" y="2542432"/>
            <a:ext cx="1987794"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600" i="1" u="none" strike="noStrike" kern="1200" cap="none" spc="0" normalizeH="0" baseline="0" noProof="0" dirty="0">
                <a:ln>
                  <a:noFill/>
                </a:ln>
                <a:effectLst/>
                <a:uLnTx/>
                <a:uFillTx/>
                <a:latin typeface="Ubuntu" panose="020B0504030602030204" pitchFamily="34" charset="0"/>
              </a:rPr>
              <a:t>P</a:t>
            </a:r>
            <a:r>
              <a:rPr kumimoji="0" lang="en-US" sz="1600" i="1" u="none" strike="noStrike" kern="1200" cap="none" spc="0" normalizeH="0" baseline="0" noProof="0" dirty="0">
                <a:ln>
                  <a:noFill/>
                </a:ln>
                <a:effectLst/>
                <a:uLnTx/>
                <a:uFillTx/>
                <a:latin typeface="Ubuntu" panose="020B0504030602030204" pitchFamily="34" charset="0"/>
              </a:rPr>
              <a:t>re-agreements</a:t>
            </a:r>
          </a:p>
        </p:txBody>
      </p:sp>
      <p:sp>
        <p:nvSpPr>
          <p:cNvPr id="56" name="TextBox 55">
            <a:extLst>
              <a:ext uri="{FF2B5EF4-FFF2-40B4-BE49-F238E27FC236}">
                <a16:creationId xmlns:a16="http://schemas.microsoft.com/office/drawing/2014/main" id="{318BD682-024D-A6E7-7DA5-49E8D10C5AEF}"/>
              </a:ext>
            </a:extLst>
          </p:cNvPr>
          <p:cNvSpPr txBox="1"/>
          <p:nvPr/>
        </p:nvSpPr>
        <p:spPr>
          <a:xfrm>
            <a:off x="7892324" y="2179082"/>
            <a:ext cx="1086214"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i="1" u="none" strike="noStrike" kern="1200" cap="none" spc="0" normalizeH="0" baseline="0" noProof="0" dirty="0">
                <a:ln>
                  <a:noFill/>
                </a:ln>
                <a:effectLst/>
                <a:uLnTx/>
                <a:uFillTx/>
                <a:latin typeface="Ubuntu" panose="020B0504030602030204" pitchFamily="34" charset="0"/>
              </a:rPr>
              <a:t>Off-takes</a:t>
            </a:r>
          </a:p>
        </p:txBody>
      </p:sp>
      <p:sp>
        <p:nvSpPr>
          <p:cNvPr id="57" name="TextBox 56">
            <a:extLst>
              <a:ext uri="{FF2B5EF4-FFF2-40B4-BE49-F238E27FC236}">
                <a16:creationId xmlns:a16="http://schemas.microsoft.com/office/drawing/2014/main" id="{19202B43-0208-1E5B-B18F-D55FF3F39508}"/>
              </a:ext>
            </a:extLst>
          </p:cNvPr>
          <p:cNvSpPr txBox="1"/>
          <p:nvPr/>
        </p:nvSpPr>
        <p:spPr>
          <a:xfrm>
            <a:off x="8815571" y="1834036"/>
            <a:ext cx="1951340"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i="1" u="none" strike="noStrike" kern="1200" cap="none" spc="0" normalizeH="0" baseline="0" noProof="0" dirty="0">
                <a:ln>
                  <a:noFill/>
                </a:ln>
                <a:effectLst/>
                <a:uLnTx/>
                <a:uFillTx/>
                <a:latin typeface="Ubuntu" panose="020B0504030602030204" pitchFamily="34" charset="0"/>
              </a:rPr>
              <a:t>Distribution</a:t>
            </a:r>
          </a:p>
        </p:txBody>
      </p:sp>
      <p:sp>
        <p:nvSpPr>
          <p:cNvPr id="58" name="TextBox 57">
            <a:extLst>
              <a:ext uri="{FF2B5EF4-FFF2-40B4-BE49-F238E27FC236}">
                <a16:creationId xmlns:a16="http://schemas.microsoft.com/office/drawing/2014/main" id="{3AA706A6-F58F-60EF-F732-775147ED8E63}"/>
              </a:ext>
            </a:extLst>
          </p:cNvPr>
          <p:cNvSpPr txBox="1"/>
          <p:nvPr/>
        </p:nvSpPr>
        <p:spPr>
          <a:xfrm>
            <a:off x="3971139" y="4125494"/>
            <a:ext cx="1603324" cy="338554"/>
          </a:xfrm>
          <a:prstGeom prst="rect">
            <a:avLst/>
          </a:prstGeom>
          <a:noFill/>
        </p:spPr>
        <p:txBody>
          <a:bodyPr wrap="none" rtlCol="0">
            <a:spAutoFit/>
          </a:bodyPr>
          <a:lstStyle/>
          <a:p>
            <a:pPr algn="l"/>
            <a:r>
              <a:rPr lang="en-US" sz="1600" dirty="0">
                <a:latin typeface="Ubuntu" panose="020B0504030602030204" pitchFamily="34" charset="0"/>
                <a:cs typeface="Arial" panose="020B0604020202020204" pitchFamily="34" charset="0"/>
              </a:rPr>
              <a:t>Pre-A financing</a:t>
            </a:r>
            <a:endParaRPr lang="en-FI" sz="1600" dirty="0">
              <a:latin typeface="Ubuntu" panose="020B0504030602030204" pitchFamily="34" charset="0"/>
              <a:cs typeface="Arial" panose="020B0604020202020204" pitchFamily="34" charset="0"/>
            </a:endParaRPr>
          </a:p>
        </p:txBody>
      </p:sp>
      <p:sp>
        <p:nvSpPr>
          <p:cNvPr id="60" name="TextBox 59">
            <a:extLst>
              <a:ext uri="{FF2B5EF4-FFF2-40B4-BE49-F238E27FC236}">
                <a16:creationId xmlns:a16="http://schemas.microsoft.com/office/drawing/2014/main" id="{A5F5532C-1AC9-006D-65FC-6A8DA7AE894B}"/>
              </a:ext>
            </a:extLst>
          </p:cNvPr>
          <p:cNvSpPr txBox="1"/>
          <p:nvPr/>
        </p:nvSpPr>
        <p:spPr>
          <a:xfrm>
            <a:off x="4446429" y="4501789"/>
            <a:ext cx="1297150" cy="338554"/>
          </a:xfrm>
          <a:prstGeom prst="rect">
            <a:avLst/>
          </a:prstGeom>
          <a:noFill/>
        </p:spPr>
        <p:txBody>
          <a:bodyPr wrap="none" rtlCol="0">
            <a:spAutoFit/>
          </a:bodyPr>
          <a:lstStyle/>
          <a:p>
            <a:pPr algn="l"/>
            <a:r>
              <a:rPr lang="en-US" sz="1600" i="1" dirty="0">
                <a:latin typeface="Ubuntu" panose="020B0504030602030204" pitchFamily="34" charset="0"/>
                <a:cs typeface="Arial" panose="020B0604020202020204" pitchFamily="34" charset="0"/>
              </a:rPr>
              <a:t>Plant design</a:t>
            </a:r>
            <a:endParaRPr lang="en-FI" sz="1600" i="1" dirty="0">
              <a:latin typeface="Ubuntu" panose="020B0504030602030204" pitchFamily="34" charset="0"/>
              <a:cs typeface="Arial" panose="020B0604020202020204" pitchFamily="34" charset="0"/>
            </a:endParaRPr>
          </a:p>
        </p:txBody>
      </p:sp>
      <p:sp>
        <p:nvSpPr>
          <p:cNvPr id="62" name="TextBox 61">
            <a:extLst>
              <a:ext uri="{FF2B5EF4-FFF2-40B4-BE49-F238E27FC236}">
                <a16:creationId xmlns:a16="http://schemas.microsoft.com/office/drawing/2014/main" id="{5EAF236D-9F4E-4ED7-E10F-1F736F1CDE6A}"/>
              </a:ext>
            </a:extLst>
          </p:cNvPr>
          <p:cNvSpPr txBox="1"/>
          <p:nvPr/>
        </p:nvSpPr>
        <p:spPr>
          <a:xfrm>
            <a:off x="5058519" y="4875406"/>
            <a:ext cx="2090637" cy="338554"/>
          </a:xfrm>
          <a:prstGeom prst="rect">
            <a:avLst/>
          </a:prstGeom>
          <a:noFill/>
        </p:spPr>
        <p:txBody>
          <a:bodyPr wrap="none" rtlCol="0">
            <a:spAutoFit/>
          </a:bodyPr>
          <a:lstStyle/>
          <a:p>
            <a:pPr algn="l"/>
            <a:r>
              <a:rPr lang="en-US" sz="1600" i="1" dirty="0">
                <a:latin typeface="Ubuntu" panose="020B0504030602030204" pitchFamily="34" charset="0"/>
                <a:cs typeface="Arial" panose="020B0604020202020204" pitchFamily="34" charset="0"/>
              </a:rPr>
              <a:t>Investment planning</a:t>
            </a:r>
            <a:endParaRPr lang="en-FI" sz="1600" i="1" dirty="0">
              <a:latin typeface="Ubuntu" panose="020B0504030602030204" pitchFamily="34" charset="0"/>
              <a:cs typeface="Arial" panose="020B0604020202020204" pitchFamily="34" charset="0"/>
            </a:endParaRPr>
          </a:p>
        </p:txBody>
      </p:sp>
      <p:sp>
        <p:nvSpPr>
          <p:cNvPr id="65" name="TextBox 64">
            <a:extLst>
              <a:ext uri="{FF2B5EF4-FFF2-40B4-BE49-F238E27FC236}">
                <a16:creationId xmlns:a16="http://schemas.microsoft.com/office/drawing/2014/main" id="{EA36B7CD-556C-687E-147E-DB6EDD2B40EB}"/>
              </a:ext>
            </a:extLst>
          </p:cNvPr>
          <p:cNvSpPr txBox="1"/>
          <p:nvPr/>
        </p:nvSpPr>
        <p:spPr>
          <a:xfrm>
            <a:off x="6305550" y="5244335"/>
            <a:ext cx="1845377" cy="338554"/>
          </a:xfrm>
          <a:prstGeom prst="rect">
            <a:avLst/>
          </a:prstGeom>
          <a:noFill/>
        </p:spPr>
        <p:txBody>
          <a:bodyPr wrap="none" rtlCol="0">
            <a:spAutoFit/>
          </a:bodyPr>
          <a:lstStyle/>
          <a:p>
            <a:pPr algn="l"/>
            <a:r>
              <a:rPr lang="en-US" sz="1600" i="1" dirty="0">
                <a:latin typeface="Ubuntu" panose="020B0504030602030204" pitchFamily="34" charset="0"/>
                <a:cs typeface="Arial" panose="020B0604020202020204" pitchFamily="34" charset="0"/>
              </a:rPr>
              <a:t>Series-A financing</a:t>
            </a:r>
            <a:endParaRPr lang="en-FI" sz="1600" i="1" dirty="0">
              <a:latin typeface="Ubuntu" panose="020B0504030602030204" pitchFamily="34" charset="0"/>
              <a:cs typeface="Arial" panose="020B0604020202020204" pitchFamily="34" charset="0"/>
            </a:endParaRPr>
          </a:p>
        </p:txBody>
      </p:sp>
      <p:pic>
        <p:nvPicPr>
          <p:cNvPr id="67" name="Picture 66" descr="A green object on a black background&#10;&#10;Description automatically generated">
            <a:extLst>
              <a:ext uri="{FF2B5EF4-FFF2-40B4-BE49-F238E27FC236}">
                <a16:creationId xmlns:a16="http://schemas.microsoft.com/office/drawing/2014/main" id="{C8EBDB1D-E06E-37BA-792B-8C367A3EFD32}"/>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530413" y="3140228"/>
            <a:ext cx="754789" cy="1413064"/>
          </a:xfrm>
          <a:prstGeom prst="rect">
            <a:avLst/>
          </a:prstGeom>
        </p:spPr>
      </p:pic>
      <p:pic>
        <p:nvPicPr>
          <p:cNvPr id="70" name="Picture 69" descr="A green object on a black background&#10;&#10;Description automatically generated">
            <a:extLst>
              <a:ext uri="{FF2B5EF4-FFF2-40B4-BE49-F238E27FC236}">
                <a16:creationId xmlns:a16="http://schemas.microsoft.com/office/drawing/2014/main" id="{CB964E7B-33EB-FEEE-3868-801B95D6C56E}"/>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617690" y="2725653"/>
            <a:ext cx="754789" cy="1413064"/>
          </a:xfrm>
          <a:prstGeom prst="rect">
            <a:avLst/>
          </a:prstGeom>
        </p:spPr>
      </p:pic>
      <p:pic>
        <p:nvPicPr>
          <p:cNvPr id="71" name="Picture 70" descr="A green object on a black background&#10;&#10;Description automatically generated">
            <a:extLst>
              <a:ext uri="{FF2B5EF4-FFF2-40B4-BE49-F238E27FC236}">
                <a16:creationId xmlns:a16="http://schemas.microsoft.com/office/drawing/2014/main" id="{C656AEC1-2074-CAF0-418E-97EE65FDCF57}"/>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9319057" y="3163144"/>
            <a:ext cx="754789" cy="1413064"/>
          </a:xfrm>
          <a:prstGeom prst="rect">
            <a:avLst/>
          </a:prstGeom>
        </p:spPr>
      </p:pic>
      <p:sp>
        <p:nvSpPr>
          <p:cNvPr id="72" name="Oval 71">
            <a:extLst>
              <a:ext uri="{FF2B5EF4-FFF2-40B4-BE49-F238E27FC236}">
                <a16:creationId xmlns:a16="http://schemas.microsoft.com/office/drawing/2014/main" id="{40464F1E-F4F6-0039-4BF0-8B655BDDD2AF}"/>
              </a:ext>
            </a:extLst>
          </p:cNvPr>
          <p:cNvSpPr/>
          <p:nvPr/>
        </p:nvSpPr>
        <p:spPr>
          <a:xfrm>
            <a:off x="11255956" y="4590019"/>
            <a:ext cx="72000" cy="7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FI" sz="1400">
              <a:solidFill>
                <a:schemeClr val="tx1"/>
              </a:solidFill>
              <a:latin typeface="Arial" panose="020B0604020202020204" pitchFamily="34" charset="0"/>
              <a:cs typeface="Arial" panose="020B0604020202020204" pitchFamily="34" charset="0"/>
            </a:endParaRPr>
          </a:p>
        </p:txBody>
      </p:sp>
      <p:sp>
        <p:nvSpPr>
          <p:cNvPr id="75" name="Oval 74">
            <a:extLst>
              <a:ext uri="{FF2B5EF4-FFF2-40B4-BE49-F238E27FC236}">
                <a16:creationId xmlns:a16="http://schemas.microsoft.com/office/drawing/2014/main" id="{FF6BF9B1-7888-C125-681C-7E01EEC571AB}"/>
              </a:ext>
            </a:extLst>
          </p:cNvPr>
          <p:cNvSpPr/>
          <p:nvPr/>
        </p:nvSpPr>
        <p:spPr>
          <a:xfrm>
            <a:off x="3340681" y="4656694"/>
            <a:ext cx="72000" cy="7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FI" sz="1400">
              <a:solidFill>
                <a:schemeClr val="tx1"/>
              </a:solidFill>
              <a:latin typeface="Arial" panose="020B0604020202020204" pitchFamily="34" charset="0"/>
              <a:cs typeface="Arial" panose="020B0604020202020204" pitchFamily="34" charset="0"/>
            </a:endParaRPr>
          </a:p>
        </p:txBody>
      </p:sp>
      <p:sp>
        <p:nvSpPr>
          <p:cNvPr id="76" name="TextBox 75">
            <a:extLst>
              <a:ext uri="{FF2B5EF4-FFF2-40B4-BE49-F238E27FC236}">
                <a16:creationId xmlns:a16="http://schemas.microsoft.com/office/drawing/2014/main" id="{6941CF1B-41CB-3842-58A8-2F316ACCC696}"/>
              </a:ext>
            </a:extLst>
          </p:cNvPr>
          <p:cNvSpPr txBox="1"/>
          <p:nvPr/>
        </p:nvSpPr>
        <p:spPr>
          <a:xfrm>
            <a:off x="4180057" y="3070266"/>
            <a:ext cx="413896" cy="400110"/>
          </a:xfrm>
          <a:prstGeom prst="rect">
            <a:avLst/>
          </a:prstGeom>
          <a:noFill/>
        </p:spPr>
        <p:txBody>
          <a:bodyPr wrap="none" rtlCol="0">
            <a:spAutoFit/>
          </a:bodyPr>
          <a:lstStyle/>
          <a:p>
            <a:pPr algn="l"/>
            <a:r>
              <a:rPr lang="en-US" sz="2000" dirty="0">
                <a:solidFill>
                  <a:srgbClr val="2C826B"/>
                </a:solidFill>
                <a:latin typeface="Ubuntu" panose="020B0504030602030204" pitchFamily="34" charset="0"/>
                <a:cs typeface="Arial" panose="020B0604020202020204" pitchFamily="34" charset="0"/>
                <a:sym typeface="Wingdings" panose="05000000000000000000" pitchFamily="2" charset="2"/>
              </a:rPr>
              <a:t></a:t>
            </a:r>
            <a:endParaRPr lang="en-FI" sz="2000" dirty="0">
              <a:solidFill>
                <a:srgbClr val="2C826B"/>
              </a:solidFill>
              <a:latin typeface="Ubuntu" panose="020B0504030602030204" pitchFamily="34" charset="0"/>
              <a:cs typeface="Arial" panose="020B0604020202020204" pitchFamily="34" charset="0"/>
            </a:endParaRPr>
          </a:p>
        </p:txBody>
      </p:sp>
      <p:sp>
        <p:nvSpPr>
          <p:cNvPr id="77" name="TextBox 76">
            <a:extLst>
              <a:ext uri="{FF2B5EF4-FFF2-40B4-BE49-F238E27FC236}">
                <a16:creationId xmlns:a16="http://schemas.microsoft.com/office/drawing/2014/main" id="{3738703E-ECF8-4CD7-82D1-B8F91F55B006}"/>
              </a:ext>
            </a:extLst>
          </p:cNvPr>
          <p:cNvSpPr txBox="1"/>
          <p:nvPr/>
        </p:nvSpPr>
        <p:spPr>
          <a:xfrm>
            <a:off x="5474093" y="4108236"/>
            <a:ext cx="413896" cy="400110"/>
          </a:xfrm>
          <a:prstGeom prst="rect">
            <a:avLst/>
          </a:prstGeom>
          <a:noFill/>
        </p:spPr>
        <p:txBody>
          <a:bodyPr wrap="none" rtlCol="0">
            <a:spAutoFit/>
          </a:bodyPr>
          <a:lstStyle/>
          <a:p>
            <a:pPr algn="l"/>
            <a:r>
              <a:rPr lang="en-US" sz="2000" dirty="0">
                <a:solidFill>
                  <a:srgbClr val="2C826B"/>
                </a:solidFill>
                <a:latin typeface="Ubuntu" panose="020B0504030602030204" pitchFamily="34" charset="0"/>
                <a:cs typeface="Arial" panose="020B0604020202020204" pitchFamily="34" charset="0"/>
                <a:sym typeface="Wingdings" panose="05000000000000000000" pitchFamily="2" charset="2"/>
              </a:rPr>
              <a:t></a:t>
            </a:r>
            <a:endParaRPr lang="en-FI" sz="2000" dirty="0">
              <a:solidFill>
                <a:srgbClr val="2C826B"/>
              </a:solidFill>
              <a:latin typeface="Ubuntu" panose="020B0504030602030204" pitchFamily="34" charset="0"/>
              <a:cs typeface="Arial" panose="020B0604020202020204" pitchFamily="34" charset="0"/>
            </a:endParaRPr>
          </a:p>
        </p:txBody>
      </p:sp>
      <p:sp>
        <p:nvSpPr>
          <p:cNvPr id="78" name="TextBox 77">
            <a:extLst>
              <a:ext uri="{FF2B5EF4-FFF2-40B4-BE49-F238E27FC236}">
                <a16:creationId xmlns:a16="http://schemas.microsoft.com/office/drawing/2014/main" id="{328103A0-2D25-6BB4-D11E-8B9B4BF9091C}"/>
              </a:ext>
            </a:extLst>
          </p:cNvPr>
          <p:cNvSpPr txBox="1"/>
          <p:nvPr/>
        </p:nvSpPr>
        <p:spPr>
          <a:xfrm>
            <a:off x="5611362" y="4476570"/>
            <a:ext cx="413896" cy="400110"/>
          </a:xfrm>
          <a:prstGeom prst="rect">
            <a:avLst/>
          </a:prstGeom>
          <a:noFill/>
        </p:spPr>
        <p:txBody>
          <a:bodyPr wrap="none" rtlCol="0">
            <a:spAutoFit/>
          </a:bodyPr>
          <a:lstStyle/>
          <a:p>
            <a:pPr algn="l"/>
            <a:r>
              <a:rPr lang="en-US" sz="2000" dirty="0">
                <a:solidFill>
                  <a:srgbClr val="2C826B"/>
                </a:solidFill>
                <a:latin typeface="Ubuntu" panose="020B0504030602030204" pitchFamily="34" charset="0"/>
                <a:cs typeface="Arial" panose="020B0604020202020204" pitchFamily="34" charset="0"/>
                <a:sym typeface="Wingdings" panose="05000000000000000000" pitchFamily="2" charset="2"/>
              </a:rPr>
              <a:t></a:t>
            </a:r>
            <a:endParaRPr lang="en-FI" sz="2000" dirty="0">
              <a:solidFill>
                <a:srgbClr val="2C826B"/>
              </a:solidFill>
              <a:latin typeface="Ubuntu" panose="020B0504030602030204" pitchFamily="34" charset="0"/>
              <a:cs typeface="Arial" panose="020B0604020202020204" pitchFamily="34" charset="0"/>
            </a:endParaRPr>
          </a:p>
        </p:txBody>
      </p:sp>
      <p:pic>
        <p:nvPicPr>
          <p:cNvPr id="3" name="Picture 2" descr="A green object on a black background&#10;&#10;Description automatically generated">
            <a:extLst>
              <a:ext uri="{FF2B5EF4-FFF2-40B4-BE49-F238E27FC236}">
                <a16:creationId xmlns:a16="http://schemas.microsoft.com/office/drawing/2014/main" id="{B1683E4D-9235-F05C-F170-41C1D72AD926}"/>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rot="661618">
            <a:off x="6976276" y="1644528"/>
            <a:ext cx="754789" cy="5637085"/>
          </a:xfrm>
          <a:prstGeom prst="rect">
            <a:avLst/>
          </a:prstGeom>
        </p:spPr>
      </p:pic>
      <p:sp>
        <p:nvSpPr>
          <p:cNvPr id="6" name="Footer Placeholder 5">
            <a:extLst>
              <a:ext uri="{FF2B5EF4-FFF2-40B4-BE49-F238E27FC236}">
                <a16:creationId xmlns:a16="http://schemas.microsoft.com/office/drawing/2014/main" id="{CA7D1C15-4F2D-F560-990C-53DCECC05DCB}"/>
              </a:ext>
            </a:extLst>
          </p:cNvPr>
          <p:cNvSpPr>
            <a:spLocks noGrp="1"/>
          </p:cNvSpPr>
          <p:nvPr>
            <p:ph type="ftr" sz="quarter" idx="11"/>
          </p:nvPr>
        </p:nvSpPr>
        <p:spPr/>
        <p:txBody>
          <a:bodyPr/>
          <a:lstStyle/>
          <a:p>
            <a:pPr algn="ctr"/>
            <a:r>
              <a:rPr lang="en-US" dirty="0"/>
              <a:t>© Boreal Bioproducts 2024</a:t>
            </a:r>
            <a:endParaRPr lang="en-FI" dirty="0"/>
          </a:p>
        </p:txBody>
      </p:sp>
      <p:sp>
        <p:nvSpPr>
          <p:cNvPr id="7" name="TextBox 6">
            <a:extLst>
              <a:ext uri="{FF2B5EF4-FFF2-40B4-BE49-F238E27FC236}">
                <a16:creationId xmlns:a16="http://schemas.microsoft.com/office/drawing/2014/main" id="{D4738C8A-ADF1-B2D5-FEC7-00D0CC21CA3D}"/>
              </a:ext>
            </a:extLst>
          </p:cNvPr>
          <p:cNvSpPr txBox="1"/>
          <p:nvPr/>
        </p:nvSpPr>
        <p:spPr>
          <a:xfrm>
            <a:off x="1" y="6080531"/>
            <a:ext cx="12192000" cy="246221"/>
          </a:xfrm>
          <a:prstGeom prst="rect">
            <a:avLst/>
          </a:prstGeom>
          <a:noFill/>
        </p:spPr>
        <p:txBody>
          <a:bodyPr wrap="square" rtlCol="0">
            <a:spAutoFit/>
          </a:bodyPr>
          <a:lstStyle/>
          <a:p>
            <a:pPr algn="ctr"/>
            <a:r>
              <a:rPr lang="en-GB" sz="1000" dirty="0">
                <a:latin typeface="Ubuntu" panose="020B0504030602030204" pitchFamily="34" charset="0"/>
              </a:rPr>
              <a:t>Technology readiness levels (TRL) </a:t>
            </a:r>
            <a:r>
              <a:rPr lang="en-GB" sz="1000" dirty="0">
                <a:latin typeface="Ubuntu" panose="020B0504030602030204" pitchFamily="34" charset="0"/>
                <a:hlinkClick r:id="rId9"/>
              </a:rPr>
              <a:t>https://ec.europa.eu/research/participants/data/ref/h2020/wp/2014_2015/annexes/h2020-wp1415-annex-g-trl_en.pdf</a:t>
            </a:r>
            <a:endParaRPr lang="en-GB" sz="1000" dirty="0">
              <a:latin typeface="Ubuntu" panose="020B0504030602030204" pitchFamily="34" charset="0"/>
            </a:endParaRPr>
          </a:p>
        </p:txBody>
      </p:sp>
      <p:sp>
        <p:nvSpPr>
          <p:cNvPr id="8" name="TextBox 7">
            <a:extLst>
              <a:ext uri="{FF2B5EF4-FFF2-40B4-BE49-F238E27FC236}">
                <a16:creationId xmlns:a16="http://schemas.microsoft.com/office/drawing/2014/main" id="{E9626BBD-BD0E-8DF9-0CBD-41230F0A1B60}"/>
              </a:ext>
            </a:extLst>
          </p:cNvPr>
          <p:cNvSpPr txBox="1"/>
          <p:nvPr/>
        </p:nvSpPr>
        <p:spPr>
          <a:xfrm>
            <a:off x="6449609" y="4506711"/>
            <a:ext cx="2492990" cy="338554"/>
          </a:xfrm>
          <a:prstGeom prst="rect">
            <a:avLst/>
          </a:prstGeom>
          <a:solidFill>
            <a:schemeClr val="bg1"/>
          </a:solidFill>
        </p:spPr>
        <p:txBody>
          <a:bodyPr wrap="none" rtlCol="0">
            <a:spAutoFit/>
          </a:bodyPr>
          <a:lstStyle/>
          <a:p>
            <a:pPr algn="l"/>
            <a:r>
              <a:rPr lang="en-US" sz="1600" i="1" dirty="0">
                <a:latin typeface="Ubuntu" panose="020B0504030602030204" pitchFamily="34" charset="0"/>
                <a:cs typeface="Arial" panose="020B0604020202020204" pitchFamily="34" charset="0"/>
              </a:rPr>
              <a:t>(Contract manufacturing)</a:t>
            </a:r>
            <a:endParaRPr lang="en-FI" sz="1600" i="1" dirty="0">
              <a:latin typeface="Ubuntu" panose="020B0504030602030204" pitchFamily="34" charset="0"/>
              <a:cs typeface="Arial" panose="020B0604020202020204" pitchFamily="34" charset="0"/>
            </a:endParaRPr>
          </a:p>
        </p:txBody>
      </p:sp>
    </p:spTree>
    <p:extLst>
      <p:ext uri="{BB962C8B-B14F-4D97-AF65-F5344CB8AC3E}">
        <p14:creationId xmlns:p14="http://schemas.microsoft.com/office/powerpoint/2010/main" val="36513834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8DF2A2-B9A4-A943-4994-7DF5030EBA68}"/>
              </a:ext>
            </a:extLst>
          </p:cNvPr>
          <p:cNvSpPr>
            <a:spLocks noGrp="1"/>
          </p:cNvSpPr>
          <p:nvPr>
            <p:ph type="title"/>
          </p:nvPr>
        </p:nvSpPr>
        <p:spPr>
          <a:xfrm>
            <a:off x="609600" y="0"/>
            <a:ext cx="11006666" cy="1379116"/>
          </a:xfrm>
        </p:spPr>
        <p:txBody>
          <a:bodyPr>
            <a:normAutofit/>
          </a:bodyPr>
          <a:lstStyle/>
          <a:p>
            <a:r>
              <a:rPr lang="en-US" sz="2800" dirty="0"/>
              <a:t>Climate friendly, natural and scalable technology</a:t>
            </a:r>
          </a:p>
        </p:txBody>
      </p:sp>
      <p:sp>
        <p:nvSpPr>
          <p:cNvPr id="5" name="Rectangle 4">
            <a:extLst>
              <a:ext uri="{FF2B5EF4-FFF2-40B4-BE49-F238E27FC236}">
                <a16:creationId xmlns:a16="http://schemas.microsoft.com/office/drawing/2014/main" id="{E1126109-0E7C-F1A4-634D-639A8A401F9E}"/>
              </a:ext>
            </a:extLst>
          </p:cNvPr>
          <p:cNvSpPr/>
          <p:nvPr/>
        </p:nvSpPr>
        <p:spPr>
          <a:xfrm>
            <a:off x="677539" y="1719524"/>
            <a:ext cx="3914775" cy="350401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fi-FI" sz="2000" b="1" err="1">
                <a:solidFill>
                  <a:schemeClr val="tx1"/>
                </a:solidFill>
                <a:latin typeface="Ubuntu" panose="020B0504030602030204" pitchFamily="34" charset="0"/>
                <a:cs typeface="Arial" panose="020B0604020202020204" pitchFamily="34" charset="0"/>
              </a:rPr>
              <a:t>Reduction</a:t>
            </a:r>
            <a:r>
              <a:rPr lang="fi-FI" sz="2000" b="1">
                <a:solidFill>
                  <a:schemeClr val="tx1"/>
                </a:solidFill>
                <a:latin typeface="Ubuntu" panose="020B0504030602030204" pitchFamily="34" charset="0"/>
                <a:cs typeface="Arial" panose="020B0604020202020204" pitchFamily="34" charset="0"/>
              </a:rPr>
              <a:t> </a:t>
            </a:r>
            <a:r>
              <a:rPr lang="fi-FI" sz="2000" b="1" err="1">
                <a:solidFill>
                  <a:schemeClr val="tx1"/>
                </a:solidFill>
                <a:latin typeface="Ubuntu" panose="020B0504030602030204" pitchFamily="34" charset="0"/>
                <a:cs typeface="Arial" panose="020B0604020202020204" pitchFamily="34" charset="0"/>
              </a:rPr>
              <a:t>up</a:t>
            </a:r>
            <a:r>
              <a:rPr lang="fi-FI" sz="2000" b="1">
                <a:solidFill>
                  <a:schemeClr val="tx1"/>
                </a:solidFill>
                <a:latin typeface="Ubuntu" panose="020B0504030602030204" pitchFamily="34" charset="0"/>
                <a:cs typeface="Arial" panose="020B0604020202020204" pitchFamily="34" charset="0"/>
              </a:rPr>
              <a:t> to	</a:t>
            </a:r>
          </a:p>
          <a:p>
            <a:pPr algn="ctr"/>
            <a:endParaRPr lang="fi-FI" sz="1400">
              <a:solidFill>
                <a:schemeClr val="tx1"/>
              </a:solidFill>
              <a:latin typeface="Ubuntu" panose="020B0504030602030204" pitchFamily="34" charset="0"/>
              <a:cs typeface="Arial" panose="020B0604020202020204" pitchFamily="34" charset="0"/>
            </a:endParaRPr>
          </a:p>
          <a:p>
            <a:pPr algn="ctr"/>
            <a:r>
              <a:rPr lang="fi-FI" sz="7200" b="1">
                <a:solidFill>
                  <a:schemeClr val="tx1"/>
                </a:solidFill>
                <a:latin typeface="Ubuntu" panose="020B0504030602030204" pitchFamily="34" charset="0"/>
                <a:cs typeface="Arial" panose="020B0604020202020204" pitchFamily="34" charset="0"/>
              </a:rPr>
              <a:t>-95% CO</a:t>
            </a:r>
            <a:r>
              <a:rPr lang="fi-FI" sz="7200" b="1" baseline="-25000">
                <a:solidFill>
                  <a:schemeClr val="tx1"/>
                </a:solidFill>
                <a:latin typeface="Ubuntu" panose="020B0504030602030204" pitchFamily="34" charset="0"/>
                <a:cs typeface="Arial" panose="020B0604020202020204" pitchFamily="34" charset="0"/>
              </a:rPr>
              <a:t>2</a:t>
            </a:r>
          </a:p>
          <a:p>
            <a:pPr algn="ctr"/>
            <a:r>
              <a:rPr lang="en-US" sz="2000">
                <a:solidFill>
                  <a:schemeClr val="tx1"/>
                </a:solidFill>
                <a:latin typeface="Ubuntu" panose="020B0504030602030204" pitchFamily="34" charset="0"/>
                <a:cs typeface="Arial" panose="020B0604020202020204" pitchFamily="34" charset="0"/>
              </a:rPr>
              <a:t>footprint in comparison </a:t>
            </a:r>
          </a:p>
          <a:p>
            <a:pPr algn="ctr"/>
            <a:r>
              <a:rPr lang="en-US" sz="2000">
                <a:solidFill>
                  <a:schemeClr val="tx1"/>
                </a:solidFill>
                <a:latin typeface="Ubuntu" panose="020B0504030602030204" pitchFamily="34" charset="0"/>
                <a:cs typeface="Arial" panose="020B0604020202020204" pitchFamily="34" charset="0"/>
              </a:rPr>
              <a:t>to a fossil substitute</a:t>
            </a:r>
          </a:p>
        </p:txBody>
      </p:sp>
      <p:sp>
        <p:nvSpPr>
          <p:cNvPr id="6" name="TextBox 5">
            <a:extLst>
              <a:ext uri="{FF2B5EF4-FFF2-40B4-BE49-F238E27FC236}">
                <a16:creationId xmlns:a16="http://schemas.microsoft.com/office/drawing/2014/main" id="{44672BCD-8716-9AB6-44E6-32882DB870B7}"/>
              </a:ext>
            </a:extLst>
          </p:cNvPr>
          <p:cNvSpPr txBox="1"/>
          <p:nvPr/>
        </p:nvSpPr>
        <p:spPr>
          <a:xfrm>
            <a:off x="677539" y="5299705"/>
            <a:ext cx="3914775" cy="738664"/>
          </a:xfrm>
          <a:prstGeom prst="rect">
            <a:avLst/>
          </a:prstGeom>
          <a:noFill/>
        </p:spPr>
        <p:txBody>
          <a:bodyPr wrap="square" rtlCol="0">
            <a:spAutoFit/>
          </a:bodyPr>
          <a:lstStyle/>
          <a:p>
            <a:r>
              <a:rPr lang="en-US" sz="1050">
                <a:latin typeface="Ubuntu" panose="020B0504030602030204" pitchFamily="34" charset="0"/>
                <a:cs typeface="Arial" panose="020B0604020202020204" pitchFamily="34" charset="0"/>
              </a:rPr>
              <a:t>Scenario: Cradle-to-gate, excl. intrinsic carbon. Also, wood residue’s supply chain CO</a:t>
            </a:r>
            <a:r>
              <a:rPr lang="en-US" sz="1050" baseline="-25000">
                <a:latin typeface="Ubuntu" panose="020B0504030602030204" pitchFamily="34" charset="0"/>
                <a:cs typeface="Arial" panose="020B0604020202020204" pitchFamily="34" charset="0"/>
              </a:rPr>
              <a:t>2</a:t>
            </a:r>
            <a:r>
              <a:rPr lang="en-US" sz="1050">
                <a:latin typeface="Ubuntu" panose="020B0504030602030204" pitchFamily="34" charset="0"/>
                <a:cs typeface="Arial" panose="020B0604020202020204" pitchFamily="34" charset="0"/>
              </a:rPr>
              <a:t> footprint included for real comparability. Comparison against latex binder of styrene-</a:t>
            </a:r>
            <a:r>
              <a:rPr lang="en-US" sz="1050" err="1">
                <a:latin typeface="Ubuntu" panose="020B0504030602030204" pitchFamily="34" charset="0"/>
                <a:cs typeface="Arial" panose="020B0604020202020204" pitchFamily="34" charset="0"/>
              </a:rPr>
              <a:t>butydiene</a:t>
            </a:r>
            <a:r>
              <a:rPr lang="en-US" sz="1050">
                <a:latin typeface="Ubuntu" panose="020B0504030602030204" pitchFamily="34" charset="0"/>
                <a:cs typeface="Arial" panose="020B0604020202020204" pitchFamily="34" charset="0"/>
              </a:rPr>
              <a:t> or acrylics.</a:t>
            </a:r>
            <a:endParaRPr lang="en-FI" sz="1050">
              <a:latin typeface="Ubuntu" panose="020B050403060203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05A59AF3-8DD0-1F29-A336-A33E32B9AA68}"/>
              </a:ext>
            </a:extLst>
          </p:cNvPr>
          <p:cNvSpPr/>
          <p:nvPr/>
        </p:nvSpPr>
        <p:spPr>
          <a:xfrm>
            <a:off x="4849230" y="1719524"/>
            <a:ext cx="2383771" cy="141624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fi-FI" sz="5400" b="1">
                <a:solidFill>
                  <a:schemeClr val="tx1"/>
                </a:solidFill>
                <a:latin typeface="Ubuntu" panose="020B0504030602030204" pitchFamily="34" charset="0"/>
                <a:cs typeface="Arial" panose="020B0604020202020204" pitchFamily="34" charset="0"/>
              </a:rPr>
              <a:t>100%</a:t>
            </a:r>
            <a:r>
              <a:rPr lang="fi-FI" sz="2000" b="1">
                <a:solidFill>
                  <a:schemeClr val="tx1"/>
                </a:solidFill>
                <a:latin typeface="Ubuntu" panose="020B0504030602030204" pitchFamily="34" charset="0"/>
                <a:cs typeface="Arial" panose="020B0604020202020204" pitchFamily="34" charset="0"/>
              </a:rPr>
              <a:t> </a:t>
            </a:r>
          </a:p>
          <a:p>
            <a:pPr algn="l"/>
            <a:r>
              <a:rPr lang="fi-FI" sz="2000" b="1">
                <a:solidFill>
                  <a:schemeClr val="tx1"/>
                </a:solidFill>
                <a:latin typeface="Ubuntu" panose="020B0504030602030204" pitchFamily="34" charset="0"/>
                <a:cs typeface="Arial" panose="020B0604020202020204" pitchFamily="34" charset="0"/>
              </a:rPr>
              <a:t>Natural products</a:t>
            </a:r>
            <a:endParaRPr lang="en-FI" sz="2400">
              <a:solidFill>
                <a:schemeClr val="tx1"/>
              </a:solidFill>
              <a:latin typeface="Ubuntu" panose="020B050403060203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DA1628FF-F6CF-6415-AE79-5A74D54228EA}"/>
              </a:ext>
            </a:extLst>
          </p:cNvPr>
          <p:cNvSpPr/>
          <p:nvPr/>
        </p:nvSpPr>
        <p:spPr>
          <a:xfrm>
            <a:off x="4849229" y="3285793"/>
            <a:ext cx="2383771" cy="193774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2400" b="1">
                <a:solidFill>
                  <a:schemeClr val="tx1"/>
                </a:solidFill>
                <a:latin typeface="Ubuntu" panose="020B0504030602030204" pitchFamily="34" charset="0"/>
                <a:cs typeface="Arial" panose="020B0604020202020204" pitchFamily="34" charset="0"/>
              </a:rPr>
              <a:t>Residues of PEFC</a:t>
            </a:r>
            <a:r>
              <a:rPr lang="en-US" sz="2400" b="1" baseline="30000">
                <a:solidFill>
                  <a:schemeClr val="tx1"/>
                </a:solidFill>
                <a:latin typeface="Ubuntu" panose="020B0504030602030204" pitchFamily="34" charset="0"/>
                <a:cs typeface="Arial" panose="020B0604020202020204" pitchFamily="34" charset="0"/>
              </a:rPr>
              <a:t>™️</a:t>
            </a:r>
            <a:r>
              <a:rPr lang="en-US" sz="2400" b="1">
                <a:solidFill>
                  <a:schemeClr val="tx1"/>
                </a:solidFill>
                <a:latin typeface="Ubuntu" panose="020B0504030602030204" pitchFamily="34" charset="0"/>
                <a:cs typeface="Arial" panose="020B0604020202020204" pitchFamily="34" charset="0"/>
              </a:rPr>
              <a:t> and FSC</a:t>
            </a:r>
            <a:r>
              <a:rPr lang="en-US" sz="2400" b="1" baseline="30000">
                <a:solidFill>
                  <a:schemeClr val="tx1"/>
                </a:solidFill>
                <a:latin typeface="Ubuntu" panose="020B0504030602030204" pitchFamily="34" charset="0"/>
                <a:cs typeface="Arial" panose="020B0604020202020204" pitchFamily="34" charset="0"/>
              </a:rPr>
              <a:t>©</a:t>
            </a:r>
            <a:r>
              <a:rPr lang="en-US" sz="2400" b="1">
                <a:solidFill>
                  <a:schemeClr val="tx1"/>
                </a:solidFill>
                <a:latin typeface="Ubuntu" panose="020B0504030602030204" pitchFamily="34" charset="0"/>
                <a:cs typeface="Arial" panose="020B0604020202020204" pitchFamily="34" charset="0"/>
              </a:rPr>
              <a:t> certified sources</a:t>
            </a:r>
            <a:endParaRPr lang="en-US" sz="1050">
              <a:solidFill>
                <a:schemeClr val="tx1"/>
              </a:solidFill>
              <a:latin typeface="Ubuntu" panose="020B0504030602030204" pitchFamily="34" charset="0"/>
              <a:cs typeface="Arial" panose="020B0604020202020204" pitchFamily="34" charset="0"/>
            </a:endParaRPr>
          </a:p>
        </p:txBody>
      </p:sp>
      <p:pic>
        <p:nvPicPr>
          <p:cNvPr id="9" name="Graphic 8" descr="Forest scene outline">
            <a:extLst>
              <a:ext uri="{FF2B5EF4-FFF2-40B4-BE49-F238E27FC236}">
                <a16:creationId xmlns:a16="http://schemas.microsoft.com/office/drawing/2014/main" id="{BB0D556A-12F5-9073-06CE-93E1126105A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565258" y="4597940"/>
            <a:ext cx="625594" cy="625594"/>
          </a:xfrm>
          <a:prstGeom prst="rect">
            <a:avLst/>
          </a:prstGeom>
        </p:spPr>
      </p:pic>
      <p:pic>
        <p:nvPicPr>
          <p:cNvPr id="10" name="Graphic 9" descr="Open hand with plant outline">
            <a:extLst>
              <a:ext uri="{FF2B5EF4-FFF2-40B4-BE49-F238E27FC236}">
                <a16:creationId xmlns:a16="http://schemas.microsoft.com/office/drawing/2014/main" id="{3858142F-8245-8EB8-DE44-4AD4F87B19B0}"/>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725866" y="1694949"/>
            <a:ext cx="464986" cy="464986"/>
          </a:xfrm>
          <a:prstGeom prst="rect">
            <a:avLst/>
          </a:prstGeom>
        </p:spPr>
      </p:pic>
      <p:sp>
        <p:nvSpPr>
          <p:cNvPr id="11" name="Rectangle 10">
            <a:extLst>
              <a:ext uri="{FF2B5EF4-FFF2-40B4-BE49-F238E27FC236}">
                <a16:creationId xmlns:a16="http://schemas.microsoft.com/office/drawing/2014/main" id="{6F5A7F1F-F5CB-C8CC-1561-AA88B1639423}"/>
              </a:ext>
            </a:extLst>
          </p:cNvPr>
          <p:cNvSpPr/>
          <p:nvPr/>
        </p:nvSpPr>
        <p:spPr>
          <a:xfrm>
            <a:off x="7452197" y="1719524"/>
            <a:ext cx="3914775" cy="350401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2000" b="1">
                <a:solidFill>
                  <a:schemeClr val="tx1"/>
                </a:solidFill>
                <a:latin typeface="Ubuntu" panose="020B0504030602030204" pitchFamily="34" charset="0"/>
                <a:cs typeface="Arial" panose="020B0604020202020204" pitchFamily="34" charset="0"/>
              </a:rPr>
              <a:t>Wood residues</a:t>
            </a:r>
          </a:p>
          <a:p>
            <a:pPr algn="l"/>
            <a:r>
              <a:rPr lang="en-US" sz="3600" b="1">
                <a:solidFill>
                  <a:schemeClr val="tx1"/>
                </a:solidFill>
                <a:latin typeface="Ubuntu" panose="020B0504030602030204" pitchFamily="34" charset="0"/>
                <a:cs typeface="Arial" panose="020B0604020202020204" pitchFamily="34" charset="0"/>
              </a:rPr>
              <a:t>&gt;150 000 000 ton</a:t>
            </a:r>
          </a:p>
          <a:p>
            <a:pPr algn="l"/>
            <a:endParaRPr lang="en-US" sz="2000" b="1">
              <a:solidFill>
                <a:schemeClr val="tx1"/>
              </a:solidFill>
              <a:latin typeface="Ubuntu" panose="020B0504030602030204" pitchFamily="34" charset="0"/>
              <a:cs typeface="Arial" panose="020B0604020202020204" pitchFamily="34" charset="0"/>
            </a:endParaRPr>
          </a:p>
          <a:p>
            <a:pPr algn="l"/>
            <a:endParaRPr lang="en-US" sz="2000" b="1">
              <a:solidFill>
                <a:schemeClr val="tx1"/>
              </a:solidFill>
              <a:latin typeface="Ubuntu" panose="020B0504030602030204" pitchFamily="34" charset="0"/>
              <a:cs typeface="Arial" panose="020B0604020202020204" pitchFamily="34" charset="0"/>
            </a:endParaRPr>
          </a:p>
          <a:p>
            <a:pPr algn="l"/>
            <a:r>
              <a:rPr lang="en-US" sz="2000" b="1">
                <a:solidFill>
                  <a:schemeClr val="tx1"/>
                </a:solidFill>
                <a:latin typeface="Ubuntu" panose="020B0504030602030204" pitchFamily="34" charset="0"/>
                <a:cs typeface="Arial" panose="020B0604020202020204" pitchFamily="34" charset="0"/>
              </a:rPr>
              <a:t>Sawmill residues</a:t>
            </a:r>
          </a:p>
          <a:p>
            <a:pPr algn="l"/>
            <a:r>
              <a:rPr lang="fi-FI" sz="3600" b="1">
                <a:solidFill>
                  <a:schemeClr val="tx1"/>
                </a:solidFill>
                <a:latin typeface="Ubuntu" panose="020B0504030602030204" pitchFamily="34" charset="0"/>
                <a:cs typeface="Arial" panose="020B0604020202020204" pitchFamily="34" charset="0"/>
              </a:rPr>
              <a:t>&gt;20 000 000 </a:t>
            </a:r>
            <a:r>
              <a:rPr lang="fi-FI" sz="3600" b="1" err="1">
                <a:solidFill>
                  <a:schemeClr val="tx1"/>
                </a:solidFill>
                <a:latin typeface="Ubuntu" panose="020B0504030602030204" pitchFamily="34" charset="0"/>
                <a:cs typeface="Arial" panose="020B0604020202020204" pitchFamily="34" charset="0"/>
              </a:rPr>
              <a:t>ton</a:t>
            </a:r>
            <a:endParaRPr lang="fi-FI" sz="3600" b="1">
              <a:solidFill>
                <a:schemeClr val="tx1"/>
              </a:solidFill>
              <a:latin typeface="Ubuntu" panose="020B0504030602030204" pitchFamily="34" charset="0"/>
              <a:cs typeface="Arial" panose="020B0604020202020204" pitchFamily="34" charset="0"/>
            </a:endParaRPr>
          </a:p>
          <a:p>
            <a:pPr algn="r"/>
            <a:r>
              <a:rPr lang="fi-FI" sz="2400" b="1">
                <a:solidFill>
                  <a:schemeClr val="tx1"/>
                </a:solidFill>
                <a:latin typeface="Ubuntu" panose="020B0504030602030204" pitchFamily="34" charset="0"/>
                <a:cs typeface="Arial" panose="020B0604020202020204" pitchFamily="34" charset="0"/>
              </a:rPr>
              <a:t>…in Europe</a:t>
            </a:r>
            <a:endParaRPr lang="en-FI" sz="1400">
              <a:solidFill>
                <a:schemeClr val="tx1"/>
              </a:solidFill>
              <a:latin typeface="Ubuntu" panose="020B0504030602030204" pitchFamily="34" charset="0"/>
              <a:cs typeface="Arial" panose="020B0604020202020204" pitchFamily="34" charset="0"/>
            </a:endParaRPr>
          </a:p>
        </p:txBody>
      </p:sp>
      <p:sp>
        <p:nvSpPr>
          <p:cNvPr id="15" name="Freeform 299">
            <a:extLst>
              <a:ext uri="{FF2B5EF4-FFF2-40B4-BE49-F238E27FC236}">
                <a16:creationId xmlns:a16="http://schemas.microsoft.com/office/drawing/2014/main" id="{0511666A-6BD4-7896-04DE-8AE93CC0A2DE}"/>
              </a:ext>
            </a:extLst>
          </p:cNvPr>
          <p:cNvSpPr>
            <a:spLocks noEditPoints="1"/>
          </p:cNvSpPr>
          <p:nvPr/>
        </p:nvSpPr>
        <p:spPr bwMode="auto">
          <a:xfrm>
            <a:off x="10665318" y="1798776"/>
            <a:ext cx="600075" cy="600075"/>
          </a:xfrm>
          <a:custGeom>
            <a:avLst/>
            <a:gdLst>
              <a:gd name="T0" fmla="*/ 85 w 176"/>
              <a:gd name="T1" fmla="*/ 65 h 176"/>
              <a:gd name="T2" fmla="*/ 84 w 176"/>
              <a:gd name="T3" fmla="*/ 48 h 176"/>
              <a:gd name="T4" fmla="*/ 76 w 176"/>
              <a:gd name="T5" fmla="*/ 46 h 176"/>
              <a:gd name="T6" fmla="*/ 66 w 176"/>
              <a:gd name="T7" fmla="*/ 37 h 176"/>
              <a:gd name="T8" fmla="*/ 42 w 176"/>
              <a:gd name="T9" fmla="*/ 33 h 176"/>
              <a:gd name="T10" fmla="*/ 31 w 176"/>
              <a:gd name="T11" fmla="*/ 79 h 176"/>
              <a:gd name="T12" fmla="*/ 56 w 176"/>
              <a:gd name="T13" fmla="*/ 94 h 176"/>
              <a:gd name="T14" fmla="*/ 62 w 176"/>
              <a:gd name="T15" fmla="*/ 82 h 176"/>
              <a:gd name="T16" fmla="*/ 98 w 176"/>
              <a:gd name="T17" fmla="*/ 105 h 176"/>
              <a:gd name="T18" fmla="*/ 65 w 176"/>
              <a:gd name="T19" fmla="*/ 112 h 176"/>
              <a:gd name="T20" fmla="*/ 79 w 176"/>
              <a:gd name="T21" fmla="*/ 149 h 176"/>
              <a:gd name="T22" fmla="*/ 98 w 176"/>
              <a:gd name="T23" fmla="*/ 125 h 176"/>
              <a:gd name="T24" fmla="*/ 88 w 176"/>
              <a:gd name="T25" fmla="*/ 0 h 176"/>
              <a:gd name="T26" fmla="*/ 88 w 176"/>
              <a:gd name="T27" fmla="*/ 176 h 176"/>
              <a:gd name="T28" fmla="*/ 88 w 176"/>
              <a:gd name="T29" fmla="*/ 0 h 176"/>
              <a:gd name="T30" fmla="*/ 8 w 176"/>
              <a:gd name="T31" fmla="*/ 88 h 176"/>
              <a:gd name="T32" fmla="*/ 168 w 176"/>
              <a:gd name="T33" fmla="*/ 88 h 176"/>
              <a:gd name="T34" fmla="*/ 160 w 176"/>
              <a:gd name="T35" fmla="*/ 81 h 176"/>
              <a:gd name="T36" fmla="*/ 159 w 176"/>
              <a:gd name="T37" fmla="*/ 75 h 176"/>
              <a:gd name="T38" fmla="*/ 157 w 176"/>
              <a:gd name="T39" fmla="*/ 68 h 176"/>
              <a:gd name="T40" fmla="*/ 155 w 176"/>
              <a:gd name="T41" fmla="*/ 60 h 176"/>
              <a:gd name="T42" fmla="*/ 152 w 176"/>
              <a:gd name="T43" fmla="*/ 55 h 176"/>
              <a:gd name="T44" fmla="*/ 149 w 176"/>
              <a:gd name="T45" fmla="*/ 50 h 176"/>
              <a:gd name="T46" fmla="*/ 146 w 176"/>
              <a:gd name="T47" fmla="*/ 45 h 176"/>
              <a:gd name="T48" fmla="*/ 136 w 176"/>
              <a:gd name="T49" fmla="*/ 34 h 176"/>
              <a:gd name="T50" fmla="*/ 132 w 176"/>
              <a:gd name="T51" fmla="*/ 31 h 176"/>
              <a:gd name="T52" fmla="*/ 106 w 176"/>
              <a:gd name="T53" fmla="*/ 29 h 176"/>
              <a:gd name="T54" fmla="*/ 110 w 176"/>
              <a:gd name="T55" fmla="*/ 48 h 176"/>
              <a:gd name="T56" fmla="*/ 132 w 176"/>
              <a:gd name="T57" fmla="*/ 56 h 176"/>
              <a:gd name="T58" fmla="*/ 144 w 176"/>
              <a:gd name="T59" fmla="*/ 99 h 176"/>
              <a:gd name="T60" fmla="*/ 158 w 176"/>
              <a:gd name="T61" fmla="*/ 103 h 176"/>
              <a:gd name="T62" fmla="*/ 159 w 176"/>
              <a:gd name="T63" fmla="*/ 97 h 176"/>
              <a:gd name="T64" fmla="*/ 160 w 176"/>
              <a:gd name="T65" fmla="*/ 88 h 176"/>
              <a:gd name="T66" fmla="*/ 132 w 176"/>
              <a:gd name="T67" fmla="*/ 105 h 176"/>
              <a:gd name="T68" fmla="*/ 141 w 176"/>
              <a:gd name="T69" fmla="*/ 113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6" h="176">
                <a:moveTo>
                  <a:pt x="69" y="79"/>
                </a:moveTo>
                <a:cubicBezTo>
                  <a:pt x="69" y="73"/>
                  <a:pt x="78" y="67"/>
                  <a:pt x="85" y="65"/>
                </a:cubicBezTo>
                <a:cubicBezTo>
                  <a:pt x="91" y="62"/>
                  <a:pt x="97" y="61"/>
                  <a:pt x="96" y="56"/>
                </a:cubicBezTo>
                <a:cubicBezTo>
                  <a:pt x="95" y="51"/>
                  <a:pt x="93" y="48"/>
                  <a:pt x="84" y="48"/>
                </a:cubicBezTo>
                <a:cubicBezTo>
                  <a:pt x="74" y="48"/>
                  <a:pt x="78" y="61"/>
                  <a:pt x="70" y="53"/>
                </a:cubicBezTo>
                <a:cubicBezTo>
                  <a:pt x="62" y="45"/>
                  <a:pt x="72" y="47"/>
                  <a:pt x="76" y="46"/>
                </a:cubicBezTo>
                <a:cubicBezTo>
                  <a:pt x="80" y="44"/>
                  <a:pt x="84" y="37"/>
                  <a:pt x="77" y="36"/>
                </a:cubicBezTo>
                <a:cubicBezTo>
                  <a:pt x="70" y="36"/>
                  <a:pt x="71" y="39"/>
                  <a:pt x="66" y="37"/>
                </a:cubicBezTo>
                <a:cubicBezTo>
                  <a:pt x="60" y="35"/>
                  <a:pt x="58" y="44"/>
                  <a:pt x="54" y="43"/>
                </a:cubicBezTo>
                <a:cubicBezTo>
                  <a:pt x="52" y="42"/>
                  <a:pt x="46" y="38"/>
                  <a:pt x="42" y="33"/>
                </a:cubicBezTo>
                <a:cubicBezTo>
                  <a:pt x="33" y="40"/>
                  <a:pt x="27" y="49"/>
                  <a:pt x="22" y="59"/>
                </a:cubicBezTo>
                <a:cubicBezTo>
                  <a:pt x="23" y="72"/>
                  <a:pt x="31" y="79"/>
                  <a:pt x="31" y="79"/>
                </a:cubicBezTo>
                <a:cubicBezTo>
                  <a:pt x="31" y="79"/>
                  <a:pt x="35" y="88"/>
                  <a:pt x="57" y="99"/>
                </a:cubicBezTo>
                <a:cubicBezTo>
                  <a:pt x="57" y="99"/>
                  <a:pt x="61" y="99"/>
                  <a:pt x="56" y="94"/>
                </a:cubicBezTo>
                <a:cubicBezTo>
                  <a:pt x="51" y="89"/>
                  <a:pt x="46" y="83"/>
                  <a:pt x="52" y="79"/>
                </a:cubicBezTo>
                <a:cubicBezTo>
                  <a:pt x="58" y="76"/>
                  <a:pt x="60" y="76"/>
                  <a:pt x="62" y="82"/>
                </a:cubicBezTo>
                <a:cubicBezTo>
                  <a:pt x="63" y="88"/>
                  <a:pt x="68" y="85"/>
                  <a:pt x="69" y="79"/>
                </a:cubicBezTo>
                <a:moveTo>
                  <a:pt x="98" y="105"/>
                </a:moveTo>
                <a:cubicBezTo>
                  <a:pt x="90" y="98"/>
                  <a:pt x="91" y="95"/>
                  <a:pt x="80" y="95"/>
                </a:cubicBezTo>
                <a:cubicBezTo>
                  <a:pt x="69" y="95"/>
                  <a:pt x="62" y="97"/>
                  <a:pt x="65" y="112"/>
                </a:cubicBezTo>
                <a:cubicBezTo>
                  <a:pt x="68" y="127"/>
                  <a:pt x="76" y="121"/>
                  <a:pt x="75" y="132"/>
                </a:cubicBezTo>
                <a:cubicBezTo>
                  <a:pt x="74" y="144"/>
                  <a:pt x="77" y="146"/>
                  <a:pt x="79" y="149"/>
                </a:cubicBezTo>
                <a:cubicBezTo>
                  <a:pt x="81" y="152"/>
                  <a:pt x="86" y="160"/>
                  <a:pt x="88" y="148"/>
                </a:cubicBezTo>
                <a:cubicBezTo>
                  <a:pt x="90" y="137"/>
                  <a:pt x="94" y="131"/>
                  <a:pt x="98" y="125"/>
                </a:cubicBezTo>
                <a:cubicBezTo>
                  <a:pt x="102" y="120"/>
                  <a:pt x="107" y="113"/>
                  <a:pt x="98" y="105"/>
                </a:cubicBezTo>
                <a:moveTo>
                  <a:pt x="88" y="0"/>
                </a:moveTo>
                <a:cubicBezTo>
                  <a:pt x="39" y="0"/>
                  <a:pt x="0" y="39"/>
                  <a:pt x="0" y="88"/>
                </a:cubicBezTo>
                <a:cubicBezTo>
                  <a:pt x="0" y="137"/>
                  <a:pt x="39" y="176"/>
                  <a:pt x="88" y="176"/>
                </a:cubicBezTo>
                <a:cubicBezTo>
                  <a:pt x="137" y="176"/>
                  <a:pt x="176" y="137"/>
                  <a:pt x="176" y="88"/>
                </a:cubicBezTo>
                <a:cubicBezTo>
                  <a:pt x="176" y="39"/>
                  <a:pt x="137" y="0"/>
                  <a:pt x="88" y="0"/>
                </a:cubicBezTo>
                <a:moveTo>
                  <a:pt x="88" y="168"/>
                </a:moveTo>
                <a:cubicBezTo>
                  <a:pt x="44" y="168"/>
                  <a:pt x="8" y="132"/>
                  <a:pt x="8" y="88"/>
                </a:cubicBezTo>
                <a:cubicBezTo>
                  <a:pt x="8" y="44"/>
                  <a:pt x="44" y="8"/>
                  <a:pt x="88" y="8"/>
                </a:cubicBezTo>
                <a:cubicBezTo>
                  <a:pt x="132" y="8"/>
                  <a:pt x="168" y="44"/>
                  <a:pt x="168" y="88"/>
                </a:cubicBezTo>
                <a:cubicBezTo>
                  <a:pt x="168" y="132"/>
                  <a:pt x="132" y="168"/>
                  <a:pt x="88" y="168"/>
                </a:cubicBezTo>
                <a:moveTo>
                  <a:pt x="160" y="81"/>
                </a:moveTo>
                <a:cubicBezTo>
                  <a:pt x="160" y="81"/>
                  <a:pt x="160" y="80"/>
                  <a:pt x="159" y="79"/>
                </a:cubicBezTo>
                <a:cubicBezTo>
                  <a:pt x="159" y="78"/>
                  <a:pt x="159" y="76"/>
                  <a:pt x="159" y="75"/>
                </a:cubicBezTo>
                <a:cubicBezTo>
                  <a:pt x="159" y="74"/>
                  <a:pt x="158" y="73"/>
                  <a:pt x="158" y="72"/>
                </a:cubicBezTo>
                <a:cubicBezTo>
                  <a:pt x="158" y="71"/>
                  <a:pt x="158" y="70"/>
                  <a:pt x="157" y="68"/>
                </a:cubicBezTo>
                <a:cubicBezTo>
                  <a:pt x="157" y="67"/>
                  <a:pt x="157" y="67"/>
                  <a:pt x="157" y="66"/>
                </a:cubicBezTo>
                <a:cubicBezTo>
                  <a:pt x="156" y="64"/>
                  <a:pt x="155" y="62"/>
                  <a:pt x="155" y="60"/>
                </a:cubicBezTo>
                <a:cubicBezTo>
                  <a:pt x="154" y="60"/>
                  <a:pt x="154" y="59"/>
                  <a:pt x="153" y="58"/>
                </a:cubicBezTo>
                <a:cubicBezTo>
                  <a:pt x="153" y="57"/>
                  <a:pt x="152" y="56"/>
                  <a:pt x="152" y="55"/>
                </a:cubicBezTo>
                <a:cubicBezTo>
                  <a:pt x="151" y="54"/>
                  <a:pt x="151" y="53"/>
                  <a:pt x="150" y="52"/>
                </a:cubicBezTo>
                <a:cubicBezTo>
                  <a:pt x="150" y="51"/>
                  <a:pt x="149" y="50"/>
                  <a:pt x="149" y="50"/>
                </a:cubicBezTo>
                <a:cubicBezTo>
                  <a:pt x="148" y="49"/>
                  <a:pt x="148" y="48"/>
                  <a:pt x="147" y="47"/>
                </a:cubicBezTo>
                <a:cubicBezTo>
                  <a:pt x="147" y="46"/>
                  <a:pt x="146" y="46"/>
                  <a:pt x="146" y="45"/>
                </a:cubicBezTo>
                <a:cubicBezTo>
                  <a:pt x="143" y="41"/>
                  <a:pt x="140" y="38"/>
                  <a:pt x="136" y="35"/>
                </a:cubicBezTo>
                <a:cubicBezTo>
                  <a:pt x="136" y="35"/>
                  <a:pt x="136" y="34"/>
                  <a:pt x="136" y="34"/>
                </a:cubicBezTo>
                <a:cubicBezTo>
                  <a:pt x="134" y="33"/>
                  <a:pt x="133" y="32"/>
                  <a:pt x="132" y="31"/>
                </a:cubicBezTo>
                <a:cubicBezTo>
                  <a:pt x="132" y="31"/>
                  <a:pt x="132" y="31"/>
                  <a:pt x="132" y="31"/>
                </a:cubicBezTo>
                <a:cubicBezTo>
                  <a:pt x="126" y="26"/>
                  <a:pt x="120" y="23"/>
                  <a:pt x="113" y="20"/>
                </a:cubicBezTo>
                <a:cubicBezTo>
                  <a:pt x="111" y="24"/>
                  <a:pt x="109" y="28"/>
                  <a:pt x="106" y="29"/>
                </a:cubicBezTo>
                <a:cubicBezTo>
                  <a:pt x="103" y="31"/>
                  <a:pt x="103" y="39"/>
                  <a:pt x="110" y="38"/>
                </a:cubicBezTo>
                <a:cubicBezTo>
                  <a:pt x="110" y="38"/>
                  <a:pt x="108" y="40"/>
                  <a:pt x="110" y="48"/>
                </a:cubicBezTo>
                <a:cubicBezTo>
                  <a:pt x="112" y="55"/>
                  <a:pt x="115" y="57"/>
                  <a:pt x="125" y="52"/>
                </a:cubicBezTo>
                <a:cubicBezTo>
                  <a:pt x="129" y="51"/>
                  <a:pt x="132" y="52"/>
                  <a:pt x="132" y="56"/>
                </a:cubicBezTo>
                <a:cubicBezTo>
                  <a:pt x="131" y="65"/>
                  <a:pt x="124" y="65"/>
                  <a:pt x="129" y="80"/>
                </a:cubicBezTo>
                <a:cubicBezTo>
                  <a:pt x="133" y="89"/>
                  <a:pt x="141" y="92"/>
                  <a:pt x="144" y="99"/>
                </a:cubicBezTo>
                <a:cubicBezTo>
                  <a:pt x="145" y="103"/>
                  <a:pt x="151" y="107"/>
                  <a:pt x="157" y="109"/>
                </a:cubicBezTo>
                <a:cubicBezTo>
                  <a:pt x="157" y="107"/>
                  <a:pt x="158" y="105"/>
                  <a:pt x="158" y="103"/>
                </a:cubicBezTo>
                <a:cubicBezTo>
                  <a:pt x="158" y="103"/>
                  <a:pt x="159" y="102"/>
                  <a:pt x="159" y="101"/>
                </a:cubicBezTo>
                <a:cubicBezTo>
                  <a:pt x="159" y="100"/>
                  <a:pt x="159" y="98"/>
                  <a:pt x="159" y="97"/>
                </a:cubicBezTo>
                <a:cubicBezTo>
                  <a:pt x="160" y="96"/>
                  <a:pt x="160" y="95"/>
                  <a:pt x="160" y="95"/>
                </a:cubicBezTo>
                <a:cubicBezTo>
                  <a:pt x="160" y="92"/>
                  <a:pt x="160" y="90"/>
                  <a:pt x="160" y="88"/>
                </a:cubicBezTo>
                <a:cubicBezTo>
                  <a:pt x="160" y="86"/>
                  <a:pt x="160" y="84"/>
                  <a:pt x="160" y="81"/>
                </a:cubicBezTo>
                <a:moveTo>
                  <a:pt x="132" y="105"/>
                </a:moveTo>
                <a:cubicBezTo>
                  <a:pt x="130" y="107"/>
                  <a:pt x="130" y="110"/>
                  <a:pt x="132" y="113"/>
                </a:cubicBezTo>
                <a:cubicBezTo>
                  <a:pt x="134" y="115"/>
                  <a:pt x="139" y="117"/>
                  <a:pt x="141" y="113"/>
                </a:cubicBezTo>
                <a:cubicBezTo>
                  <a:pt x="142" y="108"/>
                  <a:pt x="135" y="103"/>
                  <a:pt x="132" y="105"/>
                </a:cubicBezTo>
              </a:path>
            </a:pathLst>
          </a:custGeom>
          <a:noFill/>
          <a:ln w="12700">
            <a:solidFill>
              <a:schemeClr val="tx1"/>
            </a:solidFill>
          </a:ln>
        </p:spPr>
        <p:txBody>
          <a:bodyPr vert="horz" wrap="square" lIns="91440" tIns="45720" rIns="91440" bIns="45720" numCol="1" anchor="t" anchorCtr="0" compatLnSpc="1">
            <a:prstTxWarp prst="textNoShape">
              <a:avLst/>
            </a:prstTxWarp>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pl-PL">
              <a:latin typeface="Ubuntu" panose="020B0504030602030204" pitchFamily="34" charset="0"/>
            </a:endParaRPr>
          </a:p>
        </p:txBody>
      </p:sp>
      <p:sp>
        <p:nvSpPr>
          <p:cNvPr id="3" name="TextBox 2">
            <a:extLst>
              <a:ext uri="{FF2B5EF4-FFF2-40B4-BE49-F238E27FC236}">
                <a16:creationId xmlns:a16="http://schemas.microsoft.com/office/drawing/2014/main" id="{0D19640D-2E83-3643-70E4-747501E5E3F1}"/>
              </a:ext>
            </a:extLst>
          </p:cNvPr>
          <p:cNvSpPr txBox="1"/>
          <p:nvPr/>
        </p:nvSpPr>
        <p:spPr>
          <a:xfrm>
            <a:off x="7452196" y="5299705"/>
            <a:ext cx="3914775" cy="261610"/>
          </a:xfrm>
          <a:prstGeom prst="rect">
            <a:avLst/>
          </a:prstGeom>
          <a:noFill/>
        </p:spPr>
        <p:txBody>
          <a:bodyPr wrap="square" rtlCol="0">
            <a:spAutoFit/>
          </a:bodyPr>
          <a:lstStyle/>
          <a:p>
            <a:pPr algn="l"/>
            <a:r>
              <a:rPr lang="fi-FI" sz="1050" dirty="0">
                <a:latin typeface="Ubuntu" panose="020B0504030602030204" pitchFamily="34" charset="0"/>
                <a:cs typeface="Arial" panose="020B0604020202020204" pitchFamily="34" charset="0"/>
              </a:rPr>
              <a:t>FAO, European Union </a:t>
            </a:r>
            <a:endParaRPr lang="en-FI" sz="1050" dirty="0">
              <a:latin typeface="Ubuntu" panose="020B0504030602030204" pitchFamily="34" charset="0"/>
              <a:cs typeface="Arial" panose="020B0604020202020204" pitchFamily="34" charset="0"/>
            </a:endParaRPr>
          </a:p>
        </p:txBody>
      </p:sp>
      <p:sp>
        <p:nvSpPr>
          <p:cNvPr id="4" name="Footer Placeholder 3">
            <a:extLst>
              <a:ext uri="{FF2B5EF4-FFF2-40B4-BE49-F238E27FC236}">
                <a16:creationId xmlns:a16="http://schemas.microsoft.com/office/drawing/2014/main" id="{AAE3F295-FEAA-7934-601C-0CD3DB0625CC}"/>
              </a:ext>
            </a:extLst>
          </p:cNvPr>
          <p:cNvSpPr>
            <a:spLocks noGrp="1"/>
          </p:cNvSpPr>
          <p:nvPr>
            <p:ph type="ftr" sz="quarter" idx="11"/>
          </p:nvPr>
        </p:nvSpPr>
        <p:spPr/>
        <p:txBody>
          <a:bodyPr/>
          <a:lstStyle/>
          <a:p>
            <a:pPr algn="ctr"/>
            <a:r>
              <a:rPr lang="en-US" dirty="0"/>
              <a:t>© Boreal Bioproducts 2024</a:t>
            </a:r>
            <a:endParaRPr lang="en-FI" dirty="0"/>
          </a:p>
        </p:txBody>
      </p:sp>
    </p:spTree>
    <p:extLst>
      <p:ext uri="{BB962C8B-B14F-4D97-AF65-F5344CB8AC3E}">
        <p14:creationId xmlns:p14="http://schemas.microsoft.com/office/powerpoint/2010/main" val="8611698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62E0BEFE-B7AB-2C47-BD5B-9C2D3E4EB990}"/>
              </a:ext>
            </a:extLst>
          </p:cNvPr>
          <p:cNvSpPr/>
          <p:nvPr/>
        </p:nvSpPr>
        <p:spPr>
          <a:xfrm>
            <a:off x="379276" y="3217306"/>
            <a:ext cx="1224000" cy="5760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72000" tIns="36000" rIns="72000" bIns="36000" rtlCol="0" anchor="t" anchorCtr="0"/>
          <a:lstStyle/>
          <a:p>
            <a:pPr algn="ctr">
              <a:spcAft>
                <a:spcPts val="300"/>
              </a:spcAft>
            </a:pPr>
            <a:r>
              <a:rPr lang="en-US" sz="1200" b="1" dirty="0">
                <a:solidFill>
                  <a:schemeClr val="tx1"/>
                </a:solidFill>
                <a:latin typeface="Ubuntu" panose="020B0504030602030204" pitchFamily="34" charset="0"/>
                <a:cs typeface="Arial" panose="020B0604020202020204" pitchFamily="34" charset="0"/>
              </a:rPr>
              <a:t>Jaakko Pajunen</a:t>
            </a:r>
            <a:endParaRPr lang="en-FI" sz="1200" b="1" dirty="0">
              <a:solidFill>
                <a:schemeClr val="tx1"/>
              </a:solidFill>
              <a:latin typeface="Ubuntu" panose="020B0504030602030204" pitchFamily="34" charset="0"/>
              <a:cs typeface="Arial" panose="020B0604020202020204" pitchFamily="34" charset="0"/>
            </a:endParaRPr>
          </a:p>
          <a:p>
            <a:pPr algn="ctr"/>
            <a:r>
              <a:rPr lang="fi-FI" sz="1100" dirty="0" err="1">
                <a:solidFill>
                  <a:schemeClr val="tx2"/>
                </a:solidFill>
                <a:latin typeface="Ubuntu" panose="020B0504030602030204" pitchFamily="34" charset="0"/>
                <a:cs typeface="Arial" panose="020B0604020202020204" pitchFamily="34" charset="0"/>
              </a:rPr>
              <a:t>Managing</a:t>
            </a:r>
            <a:r>
              <a:rPr lang="fi-FI" sz="1100" dirty="0">
                <a:solidFill>
                  <a:schemeClr val="tx2"/>
                </a:solidFill>
                <a:latin typeface="Ubuntu" panose="020B0504030602030204" pitchFamily="34" charset="0"/>
                <a:cs typeface="Arial" panose="020B0604020202020204" pitchFamily="34" charset="0"/>
              </a:rPr>
              <a:t> </a:t>
            </a:r>
            <a:r>
              <a:rPr lang="fi-FI" sz="1100" dirty="0" err="1">
                <a:solidFill>
                  <a:schemeClr val="tx2"/>
                </a:solidFill>
                <a:latin typeface="Ubuntu" panose="020B0504030602030204" pitchFamily="34" charset="0"/>
                <a:cs typeface="Arial" panose="020B0604020202020204" pitchFamily="34" charset="0"/>
              </a:rPr>
              <a:t>Director</a:t>
            </a:r>
            <a:endParaRPr lang="fi-FI" sz="1100" dirty="0">
              <a:solidFill>
                <a:schemeClr val="tx2"/>
              </a:solidFill>
              <a:latin typeface="Ubuntu" panose="020B0504030602030204" pitchFamily="34" charset="0"/>
              <a:cs typeface="Arial" panose="020B0604020202020204" pitchFamily="34" charset="0"/>
            </a:endParaRPr>
          </a:p>
          <a:p>
            <a:pPr algn="ctr"/>
            <a:r>
              <a:rPr lang="en-US" sz="1100" dirty="0">
                <a:solidFill>
                  <a:schemeClr val="tx2"/>
                </a:solidFill>
                <a:latin typeface="Ubuntu" panose="020B0504030602030204" pitchFamily="34" charset="0"/>
                <a:cs typeface="Arial" panose="020B0604020202020204" pitchFamily="34" charset="0"/>
              </a:rPr>
              <a:t>MSc Technology</a:t>
            </a:r>
            <a:endParaRPr lang="en-GB" sz="1100" dirty="0"/>
          </a:p>
          <a:p>
            <a:pPr algn="ctr"/>
            <a:endParaRPr lang="en-US" sz="1100" dirty="0">
              <a:solidFill>
                <a:schemeClr val="tx2"/>
              </a:solidFill>
              <a:latin typeface="Ubuntu" panose="020B0504030602030204" pitchFamily="34" charset="0"/>
              <a:cs typeface="Arial" panose="020B0604020202020204" pitchFamily="34" charset="0"/>
            </a:endParaRPr>
          </a:p>
          <a:p>
            <a:pPr algn="ctr"/>
            <a:endParaRPr lang="en-FI" sz="1050" dirty="0">
              <a:solidFill>
                <a:srgbClr val="007F3A"/>
              </a:solidFill>
              <a:latin typeface="Ubuntu" panose="020B0504030602030204" pitchFamily="34" charset="0"/>
              <a:cs typeface="Arial" panose="020B0604020202020204" pitchFamily="34" charset="0"/>
            </a:endParaRPr>
          </a:p>
        </p:txBody>
      </p:sp>
      <p:sp>
        <p:nvSpPr>
          <p:cNvPr id="22" name="Rectangle 21">
            <a:extLst>
              <a:ext uri="{FF2B5EF4-FFF2-40B4-BE49-F238E27FC236}">
                <a16:creationId xmlns:a16="http://schemas.microsoft.com/office/drawing/2014/main" id="{709E559C-0E43-9348-BAE0-FB4801AC530C}"/>
              </a:ext>
            </a:extLst>
          </p:cNvPr>
          <p:cNvSpPr/>
          <p:nvPr/>
        </p:nvSpPr>
        <p:spPr>
          <a:xfrm>
            <a:off x="8876021" y="3215676"/>
            <a:ext cx="1224000" cy="575998"/>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72000" tIns="36000" rIns="72000" bIns="36000" rtlCol="0" anchor="t" anchorCtr="0"/>
          <a:lstStyle/>
          <a:p>
            <a:pPr algn="ctr">
              <a:spcAft>
                <a:spcPts val="300"/>
              </a:spcAft>
            </a:pPr>
            <a:r>
              <a:rPr lang="en-FI" sz="1200" b="1" dirty="0">
                <a:solidFill>
                  <a:schemeClr val="tx1"/>
                </a:solidFill>
                <a:latin typeface="Ubuntu" panose="020B0504030602030204" pitchFamily="34" charset="0"/>
                <a:cs typeface="Arial" panose="020B0604020202020204" pitchFamily="34" charset="0"/>
              </a:rPr>
              <a:t>Asim Mahmood</a:t>
            </a:r>
          </a:p>
          <a:p>
            <a:pPr algn="ctr"/>
            <a:r>
              <a:rPr lang="fi-FI" sz="1100" dirty="0" err="1">
                <a:solidFill>
                  <a:schemeClr val="tx2"/>
                </a:solidFill>
                <a:latin typeface="Ubuntu" panose="020B0504030602030204" pitchFamily="34" charset="0"/>
                <a:cs typeface="Arial" panose="020B0604020202020204" pitchFamily="34" charset="0"/>
              </a:rPr>
              <a:t>Process</a:t>
            </a:r>
            <a:endParaRPr lang="fi-FI" sz="1100" dirty="0">
              <a:solidFill>
                <a:schemeClr val="tx2"/>
              </a:solidFill>
              <a:latin typeface="Ubuntu" panose="020B0504030602030204" pitchFamily="34" charset="0"/>
              <a:cs typeface="Arial" panose="020B0604020202020204" pitchFamily="34" charset="0"/>
            </a:endParaRPr>
          </a:p>
          <a:p>
            <a:pPr algn="ctr"/>
            <a:r>
              <a:rPr lang="en-GB" sz="1100" dirty="0">
                <a:solidFill>
                  <a:schemeClr val="tx2"/>
                </a:solidFill>
                <a:latin typeface="Ubuntu" panose="020B0504030602030204" pitchFamily="34" charset="0"/>
                <a:cs typeface="Arial" panose="020B0604020202020204" pitchFamily="34" charset="0"/>
              </a:rPr>
              <a:t>MSc Process Chemistry</a:t>
            </a:r>
          </a:p>
          <a:p>
            <a:pPr algn="ctr"/>
            <a:endParaRPr lang="en-FI" sz="1100" dirty="0">
              <a:solidFill>
                <a:schemeClr val="tx2"/>
              </a:solidFill>
              <a:latin typeface="Ubuntu" panose="020B0504030602030204" pitchFamily="34" charset="0"/>
              <a:cs typeface="Arial" panose="020B0604020202020204" pitchFamily="34" charset="0"/>
            </a:endParaRPr>
          </a:p>
        </p:txBody>
      </p:sp>
      <p:sp>
        <p:nvSpPr>
          <p:cNvPr id="15" name="Rectangle 14">
            <a:extLst>
              <a:ext uri="{FF2B5EF4-FFF2-40B4-BE49-F238E27FC236}">
                <a16:creationId xmlns:a16="http://schemas.microsoft.com/office/drawing/2014/main" id="{5BBBED3A-E8EE-534D-94A9-5A9184F6BC17}"/>
              </a:ext>
            </a:extLst>
          </p:cNvPr>
          <p:cNvSpPr/>
          <p:nvPr/>
        </p:nvSpPr>
        <p:spPr>
          <a:xfrm>
            <a:off x="10346499" y="3220657"/>
            <a:ext cx="1224000" cy="576000"/>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72000" tIns="36000" rIns="72000" bIns="36000" rtlCol="0" anchor="t" anchorCtr="0"/>
          <a:lstStyle/>
          <a:p>
            <a:pPr algn="ctr">
              <a:spcAft>
                <a:spcPts val="300"/>
              </a:spcAft>
            </a:pPr>
            <a:r>
              <a:rPr lang="en-GB" sz="1200" b="1" dirty="0">
                <a:solidFill>
                  <a:schemeClr val="tx1"/>
                </a:solidFill>
                <a:latin typeface="Ubuntu" panose="020B0504030602030204" pitchFamily="34" charset="0"/>
                <a:cs typeface="Arial" panose="020B0604020202020204" pitchFamily="34" charset="0"/>
              </a:rPr>
              <a:t>Antti Kämäräinen</a:t>
            </a:r>
          </a:p>
          <a:p>
            <a:pPr algn="ctr"/>
            <a:r>
              <a:rPr lang="en-GB" sz="1100" dirty="0">
                <a:solidFill>
                  <a:schemeClr val="tx2"/>
                </a:solidFill>
                <a:latin typeface="Ubuntu" panose="020B0504030602030204" pitchFamily="34" charset="0"/>
                <a:cs typeface="Arial" panose="020B0604020202020204" pitchFamily="34" charset="0"/>
              </a:rPr>
              <a:t>Development</a:t>
            </a:r>
          </a:p>
          <a:p>
            <a:pPr algn="ctr"/>
            <a:r>
              <a:rPr lang="en-GB" sz="1100" dirty="0">
                <a:solidFill>
                  <a:schemeClr val="tx2"/>
                </a:solidFill>
                <a:latin typeface="Ubuntu" panose="020B0504030602030204" pitchFamily="34" charset="0"/>
                <a:cs typeface="Arial" panose="020B0604020202020204" pitchFamily="34" charset="0"/>
              </a:rPr>
              <a:t>MSc Forestry</a:t>
            </a:r>
          </a:p>
        </p:txBody>
      </p:sp>
      <p:grpSp>
        <p:nvGrpSpPr>
          <p:cNvPr id="33" name="Group 32">
            <a:extLst>
              <a:ext uri="{FF2B5EF4-FFF2-40B4-BE49-F238E27FC236}">
                <a16:creationId xmlns:a16="http://schemas.microsoft.com/office/drawing/2014/main" id="{9B02AAE6-7296-6047-A747-664081200C41}"/>
              </a:ext>
            </a:extLst>
          </p:cNvPr>
          <p:cNvGrpSpPr/>
          <p:nvPr/>
        </p:nvGrpSpPr>
        <p:grpSpPr>
          <a:xfrm>
            <a:off x="7596326" y="2033813"/>
            <a:ext cx="1092403" cy="1109081"/>
            <a:chOff x="4226216" y="1383283"/>
            <a:chExt cx="1404000" cy="1404000"/>
          </a:xfrm>
        </p:grpSpPr>
        <p:sp>
          <p:nvSpPr>
            <p:cNvPr id="34" name="Oval 33">
              <a:extLst>
                <a:ext uri="{FF2B5EF4-FFF2-40B4-BE49-F238E27FC236}">
                  <a16:creationId xmlns:a16="http://schemas.microsoft.com/office/drawing/2014/main" id="{5C7837A9-3FEC-2647-96A7-ACB3E474C70C}"/>
                </a:ext>
              </a:extLst>
            </p:cNvPr>
            <p:cNvSpPr>
              <a:spLocks noChangeAspect="1"/>
            </p:cNvSpPr>
            <p:nvPr/>
          </p:nvSpPr>
          <p:spPr>
            <a:xfrm>
              <a:off x="4226216" y="1383283"/>
              <a:ext cx="1404000" cy="1404000"/>
            </a:xfrm>
            <a:prstGeom prst="ellipse">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FI" sz="1400">
                <a:solidFill>
                  <a:schemeClr val="tx1"/>
                </a:solidFill>
                <a:latin typeface="Arial" panose="020B0604020202020204" pitchFamily="34" charset="0"/>
                <a:cs typeface="Arial" panose="020B0604020202020204" pitchFamily="34" charset="0"/>
              </a:endParaRPr>
            </a:p>
          </p:txBody>
        </p:sp>
        <p:sp>
          <p:nvSpPr>
            <p:cNvPr id="35" name="Oval 34">
              <a:extLst>
                <a:ext uri="{FF2B5EF4-FFF2-40B4-BE49-F238E27FC236}">
                  <a16:creationId xmlns:a16="http://schemas.microsoft.com/office/drawing/2014/main" id="{9A88549B-B6FE-0245-8173-B6248337FD84}"/>
                </a:ext>
              </a:extLst>
            </p:cNvPr>
            <p:cNvSpPr>
              <a:spLocks noChangeAspect="1"/>
            </p:cNvSpPr>
            <p:nvPr/>
          </p:nvSpPr>
          <p:spPr>
            <a:xfrm>
              <a:off x="4280216" y="1437283"/>
              <a:ext cx="1296000" cy="129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FI" sz="1400">
                <a:solidFill>
                  <a:schemeClr val="tx1"/>
                </a:solidFill>
                <a:latin typeface="Arial" panose="020B0604020202020204" pitchFamily="34" charset="0"/>
                <a:cs typeface="Arial" panose="020B0604020202020204" pitchFamily="34" charset="0"/>
              </a:endParaRPr>
            </a:p>
          </p:txBody>
        </p:sp>
      </p:grpSp>
      <p:pic>
        <p:nvPicPr>
          <p:cNvPr id="9" name="Picture 8">
            <a:extLst>
              <a:ext uri="{FF2B5EF4-FFF2-40B4-BE49-F238E27FC236}">
                <a16:creationId xmlns:a16="http://schemas.microsoft.com/office/drawing/2014/main" id="{8BEADAF0-E13B-6E43-9715-F20D581B2DFD}"/>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7687360" y="2126236"/>
            <a:ext cx="910336" cy="924234"/>
          </a:xfrm>
          <a:prstGeom prst="ellipse">
            <a:avLst/>
          </a:prstGeom>
        </p:spPr>
      </p:pic>
      <p:grpSp>
        <p:nvGrpSpPr>
          <p:cNvPr id="45" name="Group 44">
            <a:extLst>
              <a:ext uri="{FF2B5EF4-FFF2-40B4-BE49-F238E27FC236}">
                <a16:creationId xmlns:a16="http://schemas.microsoft.com/office/drawing/2014/main" id="{DE361767-4B4E-5346-91C3-10D69922D7C2}"/>
              </a:ext>
            </a:extLst>
          </p:cNvPr>
          <p:cNvGrpSpPr/>
          <p:nvPr/>
        </p:nvGrpSpPr>
        <p:grpSpPr>
          <a:xfrm>
            <a:off x="10420954" y="2033813"/>
            <a:ext cx="1092403" cy="1109081"/>
            <a:chOff x="4074342" y="1226612"/>
            <a:chExt cx="1404000" cy="1404000"/>
          </a:xfrm>
        </p:grpSpPr>
        <p:sp>
          <p:nvSpPr>
            <p:cNvPr id="30" name="Oval 29">
              <a:extLst>
                <a:ext uri="{FF2B5EF4-FFF2-40B4-BE49-F238E27FC236}">
                  <a16:creationId xmlns:a16="http://schemas.microsoft.com/office/drawing/2014/main" id="{A711F6A4-6F3B-B844-B0C2-7AFFE18343D7}"/>
                </a:ext>
              </a:extLst>
            </p:cNvPr>
            <p:cNvSpPr>
              <a:spLocks noChangeAspect="1"/>
            </p:cNvSpPr>
            <p:nvPr/>
          </p:nvSpPr>
          <p:spPr>
            <a:xfrm>
              <a:off x="4074342" y="1226612"/>
              <a:ext cx="1404000" cy="1404000"/>
            </a:xfrm>
            <a:prstGeom prst="ellipse">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FI" sz="1400">
                <a:solidFill>
                  <a:schemeClr val="tx1"/>
                </a:solidFill>
                <a:latin typeface="Arial" panose="020B0604020202020204" pitchFamily="34" charset="0"/>
                <a:cs typeface="Arial" panose="020B0604020202020204" pitchFamily="34" charset="0"/>
              </a:endParaRPr>
            </a:p>
          </p:txBody>
        </p:sp>
        <p:sp>
          <p:nvSpPr>
            <p:cNvPr id="13" name="Oval 12">
              <a:extLst>
                <a:ext uri="{FF2B5EF4-FFF2-40B4-BE49-F238E27FC236}">
                  <a16:creationId xmlns:a16="http://schemas.microsoft.com/office/drawing/2014/main" id="{1B102FF1-10A6-6D4D-9622-E73E7CCDE6CB}"/>
                </a:ext>
              </a:extLst>
            </p:cNvPr>
            <p:cNvSpPr>
              <a:spLocks noChangeAspect="1"/>
            </p:cNvSpPr>
            <p:nvPr/>
          </p:nvSpPr>
          <p:spPr>
            <a:xfrm>
              <a:off x="4128342" y="1280612"/>
              <a:ext cx="1296000" cy="129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FI" sz="1400">
                <a:solidFill>
                  <a:schemeClr val="tx1"/>
                </a:solidFill>
                <a:latin typeface="Arial" panose="020B0604020202020204" pitchFamily="34" charset="0"/>
                <a:cs typeface="Arial" panose="020B0604020202020204" pitchFamily="34" charset="0"/>
              </a:endParaRPr>
            </a:p>
          </p:txBody>
        </p:sp>
      </p:grpSp>
      <p:pic>
        <p:nvPicPr>
          <p:cNvPr id="7" name="Picture 6">
            <a:extLst>
              <a:ext uri="{FF2B5EF4-FFF2-40B4-BE49-F238E27FC236}">
                <a16:creationId xmlns:a16="http://schemas.microsoft.com/office/drawing/2014/main" id="{4402C732-99B8-2D4D-854B-946A1C55F67F}"/>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10503332" y="2146702"/>
            <a:ext cx="910335" cy="903775"/>
          </a:xfrm>
          <a:prstGeom prst="ellipse">
            <a:avLst/>
          </a:prstGeom>
        </p:spPr>
      </p:pic>
      <p:grpSp>
        <p:nvGrpSpPr>
          <p:cNvPr id="36" name="Group 35">
            <a:extLst>
              <a:ext uri="{FF2B5EF4-FFF2-40B4-BE49-F238E27FC236}">
                <a16:creationId xmlns:a16="http://schemas.microsoft.com/office/drawing/2014/main" id="{0C2C0468-0E50-7049-8291-0026AF6E3E69}"/>
              </a:ext>
            </a:extLst>
          </p:cNvPr>
          <p:cNvGrpSpPr/>
          <p:nvPr/>
        </p:nvGrpSpPr>
        <p:grpSpPr>
          <a:xfrm>
            <a:off x="8883382" y="2033813"/>
            <a:ext cx="1092403" cy="1109081"/>
            <a:chOff x="4226216" y="1383283"/>
            <a:chExt cx="1404000" cy="1404000"/>
          </a:xfrm>
        </p:grpSpPr>
        <p:sp>
          <p:nvSpPr>
            <p:cNvPr id="37" name="Oval 36">
              <a:extLst>
                <a:ext uri="{FF2B5EF4-FFF2-40B4-BE49-F238E27FC236}">
                  <a16:creationId xmlns:a16="http://schemas.microsoft.com/office/drawing/2014/main" id="{5BDCAAD2-70A4-6A41-9246-FDF9A4668602}"/>
                </a:ext>
              </a:extLst>
            </p:cNvPr>
            <p:cNvSpPr>
              <a:spLocks noChangeAspect="1"/>
            </p:cNvSpPr>
            <p:nvPr/>
          </p:nvSpPr>
          <p:spPr>
            <a:xfrm>
              <a:off x="4226216" y="1383283"/>
              <a:ext cx="1404000" cy="1404000"/>
            </a:xfrm>
            <a:prstGeom prst="ellipse">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FI" sz="1400">
                <a:solidFill>
                  <a:schemeClr val="tx1"/>
                </a:solidFill>
                <a:latin typeface="Arial" panose="020B0604020202020204" pitchFamily="34" charset="0"/>
                <a:cs typeface="Arial" panose="020B0604020202020204" pitchFamily="34" charset="0"/>
              </a:endParaRPr>
            </a:p>
          </p:txBody>
        </p:sp>
        <p:sp>
          <p:nvSpPr>
            <p:cNvPr id="38" name="Oval 37">
              <a:extLst>
                <a:ext uri="{FF2B5EF4-FFF2-40B4-BE49-F238E27FC236}">
                  <a16:creationId xmlns:a16="http://schemas.microsoft.com/office/drawing/2014/main" id="{B9600C07-FE39-0F48-A8AD-E0EE86104DBD}"/>
                </a:ext>
              </a:extLst>
            </p:cNvPr>
            <p:cNvSpPr>
              <a:spLocks noChangeAspect="1"/>
            </p:cNvSpPr>
            <p:nvPr/>
          </p:nvSpPr>
          <p:spPr>
            <a:xfrm>
              <a:off x="4280216" y="1437283"/>
              <a:ext cx="1296000" cy="129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FI" sz="1400">
                <a:solidFill>
                  <a:schemeClr val="tx1"/>
                </a:solidFill>
                <a:latin typeface="Arial" panose="020B0604020202020204" pitchFamily="34" charset="0"/>
                <a:cs typeface="Arial" panose="020B0604020202020204" pitchFamily="34" charset="0"/>
              </a:endParaRPr>
            </a:p>
          </p:txBody>
        </p:sp>
      </p:grpSp>
      <p:pic>
        <p:nvPicPr>
          <p:cNvPr id="43" name="Picture 42">
            <a:extLst>
              <a:ext uri="{FF2B5EF4-FFF2-40B4-BE49-F238E27FC236}">
                <a16:creationId xmlns:a16="http://schemas.microsoft.com/office/drawing/2014/main" id="{086DB3FC-39F2-4846-A4F1-9C7B86FEC4E5}"/>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8958003" y="2124958"/>
            <a:ext cx="923400" cy="931402"/>
          </a:xfrm>
          <a:prstGeom prst="ellipse">
            <a:avLst/>
          </a:prstGeom>
        </p:spPr>
      </p:pic>
      <p:grpSp>
        <p:nvGrpSpPr>
          <p:cNvPr id="18" name="Group 17">
            <a:extLst>
              <a:ext uri="{FF2B5EF4-FFF2-40B4-BE49-F238E27FC236}">
                <a16:creationId xmlns:a16="http://schemas.microsoft.com/office/drawing/2014/main" id="{BF651189-4CD8-5A48-95BC-0CE8CBE0DB61}"/>
              </a:ext>
            </a:extLst>
          </p:cNvPr>
          <p:cNvGrpSpPr/>
          <p:nvPr/>
        </p:nvGrpSpPr>
        <p:grpSpPr>
          <a:xfrm>
            <a:off x="458934" y="2033813"/>
            <a:ext cx="1092403" cy="1109081"/>
            <a:chOff x="4226216" y="1383283"/>
            <a:chExt cx="1404000" cy="1404000"/>
          </a:xfrm>
        </p:grpSpPr>
        <p:sp>
          <p:nvSpPr>
            <p:cNvPr id="31" name="Oval 30">
              <a:extLst>
                <a:ext uri="{FF2B5EF4-FFF2-40B4-BE49-F238E27FC236}">
                  <a16:creationId xmlns:a16="http://schemas.microsoft.com/office/drawing/2014/main" id="{C14015E5-CE4E-5F4C-B3B4-E4D62EA0D148}"/>
                </a:ext>
              </a:extLst>
            </p:cNvPr>
            <p:cNvSpPr>
              <a:spLocks noChangeAspect="1"/>
            </p:cNvSpPr>
            <p:nvPr/>
          </p:nvSpPr>
          <p:spPr>
            <a:xfrm>
              <a:off x="4226216" y="1383283"/>
              <a:ext cx="1404000" cy="1404000"/>
            </a:xfrm>
            <a:prstGeom prst="ellipse">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FI" sz="1400">
                <a:solidFill>
                  <a:schemeClr val="tx1"/>
                </a:solidFill>
                <a:latin typeface="Arial" panose="020B0604020202020204" pitchFamily="34" charset="0"/>
                <a:cs typeface="Arial" panose="020B0604020202020204" pitchFamily="34" charset="0"/>
              </a:endParaRPr>
            </a:p>
          </p:txBody>
        </p:sp>
        <p:sp>
          <p:nvSpPr>
            <p:cNvPr id="32" name="Oval 31">
              <a:extLst>
                <a:ext uri="{FF2B5EF4-FFF2-40B4-BE49-F238E27FC236}">
                  <a16:creationId xmlns:a16="http://schemas.microsoft.com/office/drawing/2014/main" id="{C7FECEB8-D451-4F43-AB5A-6B8341D04D28}"/>
                </a:ext>
              </a:extLst>
            </p:cNvPr>
            <p:cNvSpPr>
              <a:spLocks noChangeAspect="1"/>
            </p:cNvSpPr>
            <p:nvPr/>
          </p:nvSpPr>
          <p:spPr>
            <a:xfrm>
              <a:off x="4280216" y="1437283"/>
              <a:ext cx="1296000" cy="129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FI" sz="1400">
                <a:solidFill>
                  <a:schemeClr val="tx1"/>
                </a:solidFill>
                <a:latin typeface="Arial" panose="020B0604020202020204" pitchFamily="34" charset="0"/>
                <a:cs typeface="Arial" panose="020B0604020202020204" pitchFamily="34" charset="0"/>
              </a:endParaRPr>
            </a:p>
          </p:txBody>
        </p:sp>
      </p:grpSp>
      <p:pic>
        <p:nvPicPr>
          <p:cNvPr id="25" name="Picture 24">
            <a:extLst>
              <a:ext uri="{FF2B5EF4-FFF2-40B4-BE49-F238E27FC236}">
                <a16:creationId xmlns:a16="http://schemas.microsoft.com/office/drawing/2014/main" id="{49CC1081-04A5-49E1-BA2D-08C04DFB73D2}"/>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545732" y="2116177"/>
            <a:ext cx="918273" cy="938453"/>
          </a:xfrm>
          <a:prstGeom prst="ellipse">
            <a:avLst/>
          </a:prstGeom>
        </p:spPr>
      </p:pic>
      <p:sp>
        <p:nvSpPr>
          <p:cNvPr id="50" name="Rectangle 49">
            <a:extLst>
              <a:ext uri="{FF2B5EF4-FFF2-40B4-BE49-F238E27FC236}">
                <a16:creationId xmlns:a16="http://schemas.microsoft.com/office/drawing/2014/main" id="{0B9BD7FB-F67E-3C43-9BC1-1EEE3481B7E2}"/>
              </a:ext>
            </a:extLst>
          </p:cNvPr>
          <p:cNvSpPr/>
          <p:nvPr/>
        </p:nvSpPr>
        <p:spPr>
          <a:xfrm>
            <a:off x="1958106" y="3213113"/>
            <a:ext cx="1224000" cy="576000"/>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72000" tIns="36000" rIns="72000" bIns="36000" rtlCol="0" anchor="t" anchorCtr="0"/>
          <a:lstStyle/>
          <a:p>
            <a:pPr algn="ctr">
              <a:spcAft>
                <a:spcPts val="300"/>
              </a:spcAft>
            </a:pPr>
            <a:r>
              <a:rPr lang="en-GB" sz="1200" b="1" dirty="0">
                <a:solidFill>
                  <a:schemeClr val="tx1"/>
                </a:solidFill>
                <a:latin typeface="Ubuntu" panose="020B0504030602030204" pitchFamily="34" charset="0"/>
                <a:cs typeface="Arial" panose="020B0604020202020204" pitchFamily="34" charset="0"/>
              </a:rPr>
              <a:t>Ann-Sofie Fonsen </a:t>
            </a:r>
          </a:p>
          <a:p>
            <a:pPr algn="ctr"/>
            <a:r>
              <a:rPr lang="en-GB" sz="1100" dirty="0">
                <a:solidFill>
                  <a:schemeClr val="tx2"/>
                </a:solidFill>
                <a:latin typeface="Ubuntu" panose="020B0504030602030204" pitchFamily="34" charset="0"/>
                <a:cs typeface="Arial" panose="020B0604020202020204" pitchFamily="34" charset="0"/>
              </a:rPr>
              <a:t>Director</a:t>
            </a:r>
          </a:p>
          <a:p>
            <a:pPr algn="ctr"/>
            <a:r>
              <a:rPr lang="en-US" sz="1100" dirty="0">
                <a:solidFill>
                  <a:schemeClr val="tx2"/>
                </a:solidFill>
                <a:latin typeface="Ubuntu" panose="020B0504030602030204" pitchFamily="34" charset="0"/>
                <a:cs typeface="Arial" panose="020B0604020202020204" pitchFamily="34" charset="0"/>
              </a:rPr>
              <a:t>PhD Wood Chemistry</a:t>
            </a:r>
            <a:endParaRPr lang="en-GB" sz="1100" dirty="0"/>
          </a:p>
          <a:p>
            <a:pPr algn="ctr"/>
            <a:endParaRPr lang="en-GB" sz="1100" dirty="0">
              <a:solidFill>
                <a:schemeClr val="tx2"/>
              </a:solidFill>
              <a:latin typeface="Ubuntu" panose="020B0504030602030204" pitchFamily="34" charset="0"/>
              <a:cs typeface="Arial" panose="020B0604020202020204" pitchFamily="34" charset="0"/>
            </a:endParaRPr>
          </a:p>
        </p:txBody>
      </p:sp>
      <p:sp>
        <p:nvSpPr>
          <p:cNvPr id="40" name="Title 1">
            <a:extLst>
              <a:ext uri="{FF2B5EF4-FFF2-40B4-BE49-F238E27FC236}">
                <a16:creationId xmlns:a16="http://schemas.microsoft.com/office/drawing/2014/main" id="{EA7EFF09-7B5F-374B-CB3C-7CAD29B45923}"/>
              </a:ext>
            </a:extLst>
          </p:cNvPr>
          <p:cNvSpPr>
            <a:spLocks noGrp="1"/>
          </p:cNvSpPr>
          <p:nvPr>
            <p:ph type="title"/>
          </p:nvPr>
        </p:nvSpPr>
        <p:spPr>
          <a:xfrm>
            <a:off x="0" y="0"/>
            <a:ext cx="12191999" cy="1362668"/>
          </a:xfrm>
        </p:spPr>
        <p:txBody>
          <a:bodyPr>
            <a:normAutofit/>
          </a:bodyPr>
          <a:lstStyle/>
          <a:p>
            <a:pPr algn="ctr"/>
            <a:r>
              <a:rPr lang="en-US" sz="2800" dirty="0"/>
              <a:t>We are on a mission to succeed!</a:t>
            </a:r>
          </a:p>
        </p:txBody>
      </p:sp>
      <p:grpSp>
        <p:nvGrpSpPr>
          <p:cNvPr id="44" name="Group 43">
            <a:extLst>
              <a:ext uri="{FF2B5EF4-FFF2-40B4-BE49-F238E27FC236}">
                <a16:creationId xmlns:a16="http://schemas.microsoft.com/office/drawing/2014/main" id="{698B3D52-8328-097C-8931-C0AD0685D261}"/>
              </a:ext>
            </a:extLst>
          </p:cNvPr>
          <p:cNvGrpSpPr>
            <a:grpSpLocks/>
          </p:cNvGrpSpPr>
          <p:nvPr/>
        </p:nvGrpSpPr>
        <p:grpSpPr>
          <a:xfrm>
            <a:off x="2026834" y="2033813"/>
            <a:ext cx="1092403" cy="1109081"/>
            <a:chOff x="4074342" y="1226612"/>
            <a:chExt cx="1404000" cy="1404000"/>
          </a:xfrm>
        </p:grpSpPr>
        <p:sp>
          <p:nvSpPr>
            <p:cNvPr id="48" name="Oval 47">
              <a:extLst>
                <a:ext uri="{FF2B5EF4-FFF2-40B4-BE49-F238E27FC236}">
                  <a16:creationId xmlns:a16="http://schemas.microsoft.com/office/drawing/2014/main" id="{3A22F2C2-BE51-0A82-DCA3-717758ADF628}"/>
                </a:ext>
              </a:extLst>
            </p:cNvPr>
            <p:cNvSpPr>
              <a:spLocks noChangeAspect="1"/>
            </p:cNvSpPr>
            <p:nvPr/>
          </p:nvSpPr>
          <p:spPr>
            <a:xfrm>
              <a:off x="4074342" y="1226612"/>
              <a:ext cx="1404000" cy="1404000"/>
            </a:xfrm>
            <a:prstGeom prst="ellipse">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FI" sz="1400">
                <a:solidFill>
                  <a:schemeClr val="tx1"/>
                </a:solidFill>
                <a:latin typeface="Arial" panose="020B0604020202020204" pitchFamily="34" charset="0"/>
                <a:cs typeface="Arial" panose="020B0604020202020204" pitchFamily="34" charset="0"/>
              </a:endParaRPr>
            </a:p>
          </p:txBody>
        </p:sp>
        <p:sp>
          <p:nvSpPr>
            <p:cNvPr id="49" name="Oval 48">
              <a:extLst>
                <a:ext uri="{FF2B5EF4-FFF2-40B4-BE49-F238E27FC236}">
                  <a16:creationId xmlns:a16="http://schemas.microsoft.com/office/drawing/2014/main" id="{BFE71A96-D76E-AD3B-78D4-0A858E1CD0AB}"/>
                </a:ext>
              </a:extLst>
            </p:cNvPr>
            <p:cNvSpPr>
              <a:spLocks noChangeAspect="1"/>
            </p:cNvSpPr>
            <p:nvPr/>
          </p:nvSpPr>
          <p:spPr>
            <a:xfrm>
              <a:off x="4128342" y="1280612"/>
              <a:ext cx="1296000" cy="129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FI" sz="1400">
                <a:solidFill>
                  <a:schemeClr val="tx1"/>
                </a:solidFill>
                <a:latin typeface="Arial" panose="020B0604020202020204" pitchFamily="34" charset="0"/>
                <a:cs typeface="Arial" panose="020B0604020202020204" pitchFamily="34" charset="0"/>
              </a:endParaRPr>
            </a:p>
          </p:txBody>
        </p:sp>
      </p:grpSp>
      <p:pic>
        <p:nvPicPr>
          <p:cNvPr id="3" name="Picture 2">
            <a:extLst>
              <a:ext uri="{FF2B5EF4-FFF2-40B4-BE49-F238E27FC236}">
                <a16:creationId xmlns:a16="http://schemas.microsoft.com/office/drawing/2014/main" id="{49645417-4861-E821-5A07-2A7749B920A4}"/>
              </a:ext>
            </a:extLst>
          </p:cNvPr>
          <p:cNvPicPr>
            <a:picLocks noChangeAspect="1"/>
          </p:cNvPicPr>
          <p:nvPr/>
        </p:nvPicPr>
        <p:blipFill>
          <a:blip r:embed="rId7" cstate="screen">
            <a:extLst>
              <a:ext uri="{28A0092B-C50C-407E-A947-70E740481C1C}">
                <a14:useLocalDpi xmlns:a14="http://schemas.microsoft.com/office/drawing/2010/main"/>
              </a:ext>
            </a:extLst>
          </a:blip>
          <a:srcRect/>
          <a:stretch/>
        </p:blipFill>
        <p:spPr>
          <a:xfrm>
            <a:off x="2107905" y="2092047"/>
            <a:ext cx="952759" cy="966448"/>
          </a:xfrm>
          <a:prstGeom prst="ellipse">
            <a:avLst/>
          </a:prstGeom>
        </p:spPr>
      </p:pic>
      <p:grpSp>
        <p:nvGrpSpPr>
          <p:cNvPr id="12" name="Group 11">
            <a:extLst>
              <a:ext uri="{FF2B5EF4-FFF2-40B4-BE49-F238E27FC236}">
                <a16:creationId xmlns:a16="http://schemas.microsoft.com/office/drawing/2014/main" id="{C47B178A-2E9C-DC21-6F55-2FD0F5256261}"/>
              </a:ext>
            </a:extLst>
          </p:cNvPr>
          <p:cNvGrpSpPr/>
          <p:nvPr/>
        </p:nvGrpSpPr>
        <p:grpSpPr>
          <a:xfrm>
            <a:off x="4712166" y="2033813"/>
            <a:ext cx="1092403" cy="1109081"/>
            <a:chOff x="4226216" y="1383283"/>
            <a:chExt cx="1404000" cy="1404000"/>
          </a:xfrm>
        </p:grpSpPr>
        <p:sp>
          <p:nvSpPr>
            <p:cNvPr id="19" name="Oval 18">
              <a:extLst>
                <a:ext uri="{FF2B5EF4-FFF2-40B4-BE49-F238E27FC236}">
                  <a16:creationId xmlns:a16="http://schemas.microsoft.com/office/drawing/2014/main" id="{49B6274A-9A31-B83D-DF57-87323A33F68D}"/>
                </a:ext>
              </a:extLst>
            </p:cNvPr>
            <p:cNvSpPr>
              <a:spLocks noChangeAspect="1"/>
            </p:cNvSpPr>
            <p:nvPr/>
          </p:nvSpPr>
          <p:spPr>
            <a:xfrm>
              <a:off x="4226216" y="1383283"/>
              <a:ext cx="1404000" cy="1404000"/>
            </a:xfrm>
            <a:prstGeom prst="ellipse">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FI" sz="1400">
                <a:solidFill>
                  <a:schemeClr val="tx1"/>
                </a:solidFill>
                <a:latin typeface="Arial" panose="020B0604020202020204" pitchFamily="34" charset="0"/>
                <a:cs typeface="Arial" panose="020B0604020202020204" pitchFamily="34" charset="0"/>
              </a:endParaRPr>
            </a:p>
          </p:txBody>
        </p:sp>
        <p:sp>
          <p:nvSpPr>
            <p:cNvPr id="20" name="Oval 19">
              <a:extLst>
                <a:ext uri="{FF2B5EF4-FFF2-40B4-BE49-F238E27FC236}">
                  <a16:creationId xmlns:a16="http://schemas.microsoft.com/office/drawing/2014/main" id="{F787A8B9-BDE4-1BF5-AEC6-849BCD155149}"/>
                </a:ext>
              </a:extLst>
            </p:cNvPr>
            <p:cNvSpPr>
              <a:spLocks noChangeAspect="1"/>
            </p:cNvSpPr>
            <p:nvPr/>
          </p:nvSpPr>
          <p:spPr>
            <a:xfrm>
              <a:off x="4280216" y="1437283"/>
              <a:ext cx="1296000" cy="129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FI" sz="1400">
                <a:solidFill>
                  <a:schemeClr val="tx1"/>
                </a:solidFill>
                <a:latin typeface="Arial" panose="020B0604020202020204" pitchFamily="34" charset="0"/>
                <a:cs typeface="Arial" panose="020B0604020202020204" pitchFamily="34" charset="0"/>
              </a:endParaRPr>
            </a:p>
          </p:txBody>
        </p:sp>
      </p:grpSp>
      <p:pic>
        <p:nvPicPr>
          <p:cNvPr id="17" name="Picture 16">
            <a:extLst>
              <a:ext uri="{FF2B5EF4-FFF2-40B4-BE49-F238E27FC236}">
                <a16:creationId xmlns:a16="http://schemas.microsoft.com/office/drawing/2014/main" id="{E974BAED-0319-07D7-4816-7493C73B006B}"/>
              </a:ext>
            </a:extLst>
          </p:cNvPr>
          <p:cNvPicPr>
            <a:picLocks noChangeAspect="1"/>
          </p:cNvPicPr>
          <p:nvPr/>
        </p:nvPicPr>
        <p:blipFill>
          <a:blip r:embed="rId8" cstate="screen">
            <a:extLst>
              <a:ext uri="{28A0092B-C50C-407E-A947-70E740481C1C}">
                <a14:useLocalDpi xmlns:a14="http://schemas.microsoft.com/office/drawing/2010/main"/>
              </a:ext>
            </a:extLst>
          </a:blip>
          <a:srcRect/>
          <a:stretch/>
        </p:blipFill>
        <p:spPr>
          <a:xfrm>
            <a:off x="4803200" y="2126236"/>
            <a:ext cx="910336" cy="924234"/>
          </a:xfrm>
          <a:prstGeom prst="ellipse">
            <a:avLst/>
          </a:prstGeom>
        </p:spPr>
      </p:pic>
      <p:grpSp>
        <p:nvGrpSpPr>
          <p:cNvPr id="41" name="Group 40">
            <a:extLst>
              <a:ext uri="{FF2B5EF4-FFF2-40B4-BE49-F238E27FC236}">
                <a16:creationId xmlns:a16="http://schemas.microsoft.com/office/drawing/2014/main" id="{B06D2785-EB73-297B-49E9-1EEBA8CABE4E}"/>
              </a:ext>
            </a:extLst>
          </p:cNvPr>
          <p:cNvGrpSpPr/>
          <p:nvPr/>
        </p:nvGrpSpPr>
        <p:grpSpPr>
          <a:xfrm>
            <a:off x="6054832" y="2033813"/>
            <a:ext cx="1092403" cy="1109081"/>
            <a:chOff x="4226216" y="1383283"/>
            <a:chExt cx="1404000" cy="1404000"/>
          </a:xfrm>
        </p:grpSpPr>
        <p:sp>
          <p:nvSpPr>
            <p:cNvPr id="47" name="Oval 46">
              <a:extLst>
                <a:ext uri="{FF2B5EF4-FFF2-40B4-BE49-F238E27FC236}">
                  <a16:creationId xmlns:a16="http://schemas.microsoft.com/office/drawing/2014/main" id="{02040D7F-7F72-858E-3E2E-3C6DB264CB55}"/>
                </a:ext>
              </a:extLst>
            </p:cNvPr>
            <p:cNvSpPr>
              <a:spLocks noChangeAspect="1"/>
            </p:cNvSpPr>
            <p:nvPr/>
          </p:nvSpPr>
          <p:spPr>
            <a:xfrm>
              <a:off x="4226216" y="1383283"/>
              <a:ext cx="1404000" cy="1404000"/>
            </a:xfrm>
            <a:prstGeom prst="ellipse">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FI" sz="1400">
                <a:solidFill>
                  <a:schemeClr val="tx1"/>
                </a:solidFill>
                <a:latin typeface="Arial" panose="020B0604020202020204" pitchFamily="34" charset="0"/>
                <a:cs typeface="Arial" panose="020B0604020202020204" pitchFamily="34" charset="0"/>
              </a:endParaRPr>
            </a:p>
          </p:txBody>
        </p:sp>
        <p:sp>
          <p:nvSpPr>
            <p:cNvPr id="51" name="Oval 50">
              <a:extLst>
                <a:ext uri="{FF2B5EF4-FFF2-40B4-BE49-F238E27FC236}">
                  <a16:creationId xmlns:a16="http://schemas.microsoft.com/office/drawing/2014/main" id="{5392B87E-053D-962E-148C-35DD36AA8746}"/>
                </a:ext>
              </a:extLst>
            </p:cNvPr>
            <p:cNvSpPr>
              <a:spLocks noChangeAspect="1"/>
            </p:cNvSpPr>
            <p:nvPr/>
          </p:nvSpPr>
          <p:spPr>
            <a:xfrm>
              <a:off x="4280217" y="1437283"/>
              <a:ext cx="1296000" cy="129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FI" sz="1400">
                <a:solidFill>
                  <a:schemeClr val="tx1"/>
                </a:solidFill>
                <a:latin typeface="Arial" panose="020B0604020202020204" pitchFamily="34" charset="0"/>
                <a:cs typeface="Arial" panose="020B0604020202020204" pitchFamily="34" charset="0"/>
              </a:endParaRPr>
            </a:p>
          </p:txBody>
        </p:sp>
      </p:grpSp>
      <p:pic>
        <p:nvPicPr>
          <p:cNvPr id="2" name="Picture 2" descr="Alexander Henn - Head Of Research And Development - LignoSphere | LinkedIn">
            <a:extLst>
              <a:ext uri="{FF2B5EF4-FFF2-40B4-BE49-F238E27FC236}">
                <a16:creationId xmlns:a16="http://schemas.microsoft.com/office/drawing/2014/main" id="{877E4EC5-2E65-E8A1-0AFF-C305E17E8590}"/>
              </a:ext>
            </a:extLst>
          </p:cNvPr>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6151033" y="2128390"/>
            <a:ext cx="897589" cy="914025"/>
          </a:xfrm>
          <a:prstGeom prst="ellipse">
            <a:avLst/>
          </a:prstGeom>
          <a:noFill/>
          <a:extLst>
            <a:ext uri="{909E8E84-426E-40DD-AFC4-6F175D3DCCD1}">
              <a14:hiddenFill xmlns:a14="http://schemas.microsoft.com/office/drawing/2010/main">
                <a:solidFill>
                  <a:srgbClr val="FFFFFF"/>
                </a:solidFill>
              </a14:hiddenFill>
            </a:ext>
          </a:extLst>
        </p:spPr>
      </p:pic>
      <p:grpSp>
        <p:nvGrpSpPr>
          <p:cNvPr id="1033" name="Group 1032">
            <a:extLst>
              <a:ext uri="{FF2B5EF4-FFF2-40B4-BE49-F238E27FC236}">
                <a16:creationId xmlns:a16="http://schemas.microsoft.com/office/drawing/2014/main" id="{54B017D9-BB81-AA0B-05B5-495907695802}"/>
              </a:ext>
            </a:extLst>
          </p:cNvPr>
          <p:cNvGrpSpPr/>
          <p:nvPr/>
        </p:nvGrpSpPr>
        <p:grpSpPr>
          <a:xfrm>
            <a:off x="3369500" y="2033813"/>
            <a:ext cx="1092403" cy="1109081"/>
            <a:chOff x="4226216" y="1383283"/>
            <a:chExt cx="1404000" cy="1404000"/>
          </a:xfrm>
        </p:grpSpPr>
        <p:sp>
          <p:nvSpPr>
            <p:cNvPr id="1036" name="Oval 1035">
              <a:extLst>
                <a:ext uri="{FF2B5EF4-FFF2-40B4-BE49-F238E27FC236}">
                  <a16:creationId xmlns:a16="http://schemas.microsoft.com/office/drawing/2014/main" id="{4BF1D233-9274-CA15-EB56-71A32468AD65}"/>
                </a:ext>
              </a:extLst>
            </p:cNvPr>
            <p:cNvSpPr>
              <a:spLocks noChangeAspect="1"/>
            </p:cNvSpPr>
            <p:nvPr/>
          </p:nvSpPr>
          <p:spPr>
            <a:xfrm>
              <a:off x="4226216" y="1383283"/>
              <a:ext cx="1404000" cy="1404000"/>
            </a:xfrm>
            <a:prstGeom prst="ellipse">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FI" sz="1400">
                <a:solidFill>
                  <a:schemeClr val="tx1"/>
                </a:solidFill>
                <a:latin typeface="Arial" panose="020B0604020202020204" pitchFamily="34" charset="0"/>
                <a:cs typeface="Arial" panose="020B0604020202020204" pitchFamily="34" charset="0"/>
              </a:endParaRPr>
            </a:p>
          </p:txBody>
        </p:sp>
        <p:sp>
          <p:nvSpPr>
            <p:cNvPr id="1038" name="Oval 1037">
              <a:extLst>
                <a:ext uri="{FF2B5EF4-FFF2-40B4-BE49-F238E27FC236}">
                  <a16:creationId xmlns:a16="http://schemas.microsoft.com/office/drawing/2014/main" id="{EC4CED42-B995-9FF1-C791-714E0FDB9DC7}"/>
                </a:ext>
              </a:extLst>
            </p:cNvPr>
            <p:cNvSpPr>
              <a:spLocks noChangeAspect="1"/>
            </p:cNvSpPr>
            <p:nvPr/>
          </p:nvSpPr>
          <p:spPr>
            <a:xfrm>
              <a:off x="4280217" y="1437283"/>
              <a:ext cx="1296000" cy="129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FI" sz="1400">
                <a:solidFill>
                  <a:schemeClr val="tx1"/>
                </a:solidFill>
                <a:latin typeface="Arial" panose="020B0604020202020204" pitchFamily="34" charset="0"/>
                <a:cs typeface="Arial" panose="020B0604020202020204" pitchFamily="34" charset="0"/>
              </a:endParaRPr>
            </a:p>
          </p:txBody>
        </p:sp>
      </p:grpSp>
      <p:pic>
        <p:nvPicPr>
          <p:cNvPr id="1026" name="Picture 2" descr="Aurelie Laloeuf - Director &amp; Consultant - Zebra SKC iD (previously  Sidestream ID) | LinkedIn">
            <a:extLst>
              <a:ext uri="{FF2B5EF4-FFF2-40B4-BE49-F238E27FC236}">
                <a16:creationId xmlns:a16="http://schemas.microsoft.com/office/drawing/2014/main" id="{BEB3560B-ECD5-95D0-1523-0A26CAF89108}"/>
              </a:ext>
            </a:extLst>
          </p:cNvPr>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3441227" y="2119346"/>
            <a:ext cx="948746" cy="934277"/>
          </a:xfrm>
          <a:prstGeom prst="ellipse">
            <a:avLst/>
          </a:prstGeom>
          <a:noFill/>
          <a:extLst>
            <a:ext uri="{909E8E84-426E-40DD-AFC4-6F175D3DCCD1}">
              <a14:hiddenFill xmlns:a14="http://schemas.microsoft.com/office/drawing/2010/main">
                <a:solidFill>
                  <a:srgbClr val="FFFFFF"/>
                </a:solidFill>
              </a14:hiddenFill>
            </a:ext>
          </a:extLst>
        </p:spPr>
      </p:pic>
      <p:sp>
        <p:nvSpPr>
          <p:cNvPr id="1042" name="Rectangle 1041">
            <a:extLst>
              <a:ext uri="{FF2B5EF4-FFF2-40B4-BE49-F238E27FC236}">
                <a16:creationId xmlns:a16="http://schemas.microsoft.com/office/drawing/2014/main" id="{D6A89702-436B-273D-C6F5-6C3AB605B62F}"/>
              </a:ext>
            </a:extLst>
          </p:cNvPr>
          <p:cNvSpPr/>
          <p:nvPr/>
        </p:nvSpPr>
        <p:spPr>
          <a:xfrm>
            <a:off x="3303600" y="3217817"/>
            <a:ext cx="1224000" cy="576000"/>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72000" tIns="36000" rIns="72000" bIns="36000" rtlCol="0" anchor="t" anchorCtr="0"/>
          <a:lstStyle/>
          <a:p>
            <a:pPr algn="ctr">
              <a:spcAft>
                <a:spcPts val="300"/>
              </a:spcAft>
            </a:pPr>
            <a:r>
              <a:rPr lang="en-GB" sz="1200" b="1" dirty="0">
                <a:solidFill>
                  <a:schemeClr val="tx1"/>
                </a:solidFill>
                <a:latin typeface="Ubuntu" panose="020B0504030602030204" pitchFamily="34" charset="0"/>
                <a:cs typeface="Arial" panose="020B0604020202020204" pitchFamily="34" charset="0"/>
              </a:rPr>
              <a:t>Aurelie Laloeuf</a:t>
            </a:r>
          </a:p>
          <a:p>
            <a:pPr algn="ctr"/>
            <a:r>
              <a:rPr lang="en-GB" sz="1100" dirty="0">
                <a:solidFill>
                  <a:schemeClr val="tx2"/>
                </a:solidFill>
                <a:latin typeface="Ubuntu" panose="020B0504030602030204" pitchFamily="34" charset="0"/>
                <a:cs typeface="Arial" panose="020B0604020202020204" pitchFamily="34" charset="0"/>
              </a:rPr>
              <a:t>Sr Specialist</a:t>
            </a:r>
          </a:p>
          <a:p>
            <a:pPr algn="ctr"/>
            <a:r>
              <a:rPr lang="en-US" sz="1100" dirty="0">
                <a:solidFill>
                  <a:schemeClr val="tx2"/>
                </a:solidFill>
                <a:latin typeface="Ubuntu" panose="020B0504030602030204" pitchFamily="34" charset="0"/>
                <a:cs typeface="Arial" panose="020B0604020202020204" pitchFamily="34" charset="0"/>
              </a:rPr>
              <a:t>PhD Chemistry</a:t>
            </a:r>
            <a:endParaRPr lang="en-GB" sz="1100" dirty="0"/>
          </a:p>
          <a:p>
            <a:pPr algn="ctr"/>
            <a:endParaRPr lang="en-GB" sz="1100" dirty="0">
              <a:solidFill>
                <a:schemeClr val="tx2"/>
              </a:solidFill>
              <a:latin typeface="Ubuntu" panose="020B0504030602030204" pitchFamily="34" charset="0"/>
              <a:cs typeface="Arial" panose="020B0604020202020204" pitchFamily="34" charset="0"/>
            </a:endParaRPr>
          </a:p>
        </p:txBody>
      </p:sp>
      <p:sp>
        <p:nvSpPr>
          <p:cNvPr id="21" name="Rectangle 20">
            <a:extLst>
              <a:ext uri="{FF2B5EF4-FFF2-40B4-BE49-F238E27FC236}">
                <a16:creationId xmlns:a16="http://schemas.microsoft.com/office/drawing/2014/main" id="{736F1798-457E-D320-4F1A-59A951B8BEC7}"/>
              </a:ext>
            </a:extLst>
          </p:cNvPr>
          <p:cNvSpPr/>
          <p:nvPr/>
        </p:nvSpPr>
        <p:spPr>
          <a:xfrm>
            <a:off x="4640651" y="3213624"/>
            <a:ext cx="1224000" cy="576000"/>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72000" tIns="36000" rIns="72000" bIns="36000" rtlCol="0" anchor="t" anchorCtr="0"/>
          <a:lstStyle/>
          <a:p>
            <a:pPr algn="ctr">
              <a:spcAft>
                <a:spcPts val="300"/>
              </a:spcAft>
            </a:pPr>
            <a:r>
              <a:rPr lang="en-GB" sz="1200" b="1" dirty="0">
                <a:solidFill>
                  <a:schemeClr val="tx1"/>
                </a:solidFill>
                <a:latin typeface="Ubuntu" panose="020B0504030602030204" pitchFamily="34" charset="0"/>
                <a:cs typeface="Arial" panose="020B0604020202020204" pitchFamily="34" charset="0"/>
              </a:rPr>
              <a:t>Tony</a:t>
            </a:r>
            <a:r>
              <a:rPr lang="en-FI" sz="1200" b="1" dirty="0">
                <a:solidFill>
                  <a:schemeClr val="tx1"/>
                </a:solidFill>
                <a:latin typeface="Ubuntu" panose="020B0504030602030204" pitchFamily="34" charset="0"/>
                <a:cs typeface="Arial" panose="020B0604020202020204" pitchFamily="34" charset="0"/>
              </a:rPr>
              <a:t> Ti</a:t>
            </a:r>
            <a:r>
              <a:rPr lang="en-GB" sz="1200" b="1" dirty="0" err="1">
                <a:solidFill>
                  <a:schemeClr val="tx1"/>
                </a:solidFill>
                <a:latin typeface="Ubuntu" panose="020B0504030602030204" pitchFamily="34" charset="0"/>
                <a:cs typeface="Arial" panose="020B0604020202020204" pitchFamily="34" charset="0"/>
              </a:rPr>
              <a:t>ainen</a:t>
            </a:r>
            <a:endParaRPr lang="en-FI" sz="1200" b="1" dirty="0">
              <a:solidFill>
                <a:schemeClr val="tx1"/>
              </a:solidFill>
              <a:latin typeface="Ubuntu" panose="020B0504030602030204" pitchFamily="34" charset="0"/>
              <a:cs typeface="Arial" panose="020B0604020202020204" pitchFamily="34" charset="0"/>
            </a:endParaRPr>
          </a:p>
          <a:p>
            <a:pPr algn="ctr"/>
            <a:r>
              <a:rPr lang="en-FI" sz="1100" dirty="0">
                <a:solidFill>
                  <a:schemeClr val="tx2"/>
                </a:solidFill>
                <a:latin typeface="Ubuntu" panose="020B0504030602030204" pitchFamily="34" charset="0"/>
                <a:cs typeface="Arial" panose="020B0604020202020204" pitchFamily="34" charset="0"/>
              </a:rPr>
              <a:t>Manager</a:t>
            </a:r>
            <a:endParaRPr lang="en-GB" sz="1100" dirty="0">
              <a:solidFill>
                <a:schemeClr val="tx2"/>
              </a:solidFill>
              <a:latin typeface="Ubuntu" panose="020B0504030602030204" pitchFamily="34" charset="0"/>
              <a:cs typeface="Arial" panose="020B0604020202020204" pitchFamily="34" charset="0"/>
            </a:endParaRPr>
          </a:p>
          <a:p>
            <a:pPr algn="ctr"/>
            <a:r>
              <a:rPr lang="en-US" sz="1100" dirty="0">
                <a:solidFill>
                  <a:schemeClr val="tx2"/>
                </a:solidFill>
                <a:latin typeface="Ubuntu" panose="020B0504030602030204" pitchFamily="34" charset="0"/>
                <a:cs typeface="Arial" panose="020B0604020202020204" pitchFamily="34" charset="0"/>
              </a:rPr>
              <a:t>PhD Chemistry</a:t>
            </a:r>
            <a:endParaRPr lang="en-GB" sz="1100" dirty="0"/>
          </a:p>
          <a:p>
            <a:pPr algn="ctr"/>
            <a:endParaRPr lang="en-FI" sz="1100" dirty="0">
              <a:solidFill>
                <a:schemeClr val="tx2"/>
              </a:solidFill>
              <a:latin typeface="Ubuntu" panose="020B0504030602030204" pitchFamily="34" charset="0"/>
              <a:cs typeface="Arial" panose="020B0604020202020204" pitchFamily="34" charset="0"/>
            </a:endParaRPr>
          </a:p>
        </p:txBody>
      </p:sp>
      <p:sp>
        <p:nvSpPr>
          <p:cNvPr id="16" name="Rectangle 15">
            <a:extLst>
              <a:ext uri="{FF2B5EF4-FFF2-40B4-BE49-F238E27FC236}">
                <a16:creationId xmlns:a16="http://schemas.microsoft.com/office/drawing/2014/main" id="{CF8A5189-4E80-8748-8FF3-F95257CAEFF4}"/>
              </a:ext>
            </a:extLst>
          </p:cNvPr>
          <p:cNvSpPr/>
          <p:nvPr/>
        </p:nvSpPr>
        <p:spPr>
          <a:xfrm>
            <a:off x="7530527" y="3218918"/>
            <a:ext cx="1224000" cy="576000"/>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72000" tIns="36000" rIns="72000" bIns="36000" rtlCol="0" anchor="t" anchorCtr="0"/>
          <a:lstStyle/>
          <a:p>
            <a:pPr algn="ctr">
              <a:spcAft>
                <a:spcPts val="300"/>
              </a:spcAft>
            </a:pPr>
            <a:r>
              <a:rPr lang="en-FI" sz="1200" b="1" dirty="0">
                <a:solidFill>
                  <a:schemeClr val="tx1"/>
                </a:solidFill>
                <a:latin typeface="Ubuntu" panose="020B0504030602030204" pitchFamily="34" charset="0"/>
                <a:cs typeface="Arial" panose="020B0604020202020204" pitchFamily="34" charset="0"/>
              </a:rPr>
              <a:t>Pertti Tiitola</a:t>
            </a:r>
          </a:p>
          <a:p>
            <a:pPr algn="ctr"/>
            <a:r>
              <a:rPr lang="fi-FI" sz="1100" dirty="0" err="1">
                <a:solidFill>
                  <a:schemeClr val="tx2"/>
                </a:solidFill>
                <a:latin typeface="Ubuntu" panose="020B0504030602030204" pitchFamily="34" charset="0"/>
                <a:cs typeface="Arial" panose="020B0604020202020204" pitchFamily="34" charset="0"/>
              </a:rPr>
              <a:t>Director</a:t>
            </a:r>
            <a:endParaRPr lang="fi-FI" sz="1100" dirty="0">
              <a:solidFill>
                <a:schemeClr val="tx2"/>
              </a:solidFill>
              <a:latin typeface="Ubuntu" panose="020B0504030602030204" pitchFamily="34" charset="0"/>
              <a:cs typeface="Arial" panose="020B0604020202020204" pitchFamily="34" charset="0"/>
            </a:endParaRPr>
          </a:p>
          <a:p>
            <a:pPr algn="ctr"/>
            <a:r>
              <a:rPr lang="en-US" sz="1100" dirty="0">
                <a:solidFill>
                  <a:schemeClr val="tx2"/>
                </a:solidFill>
                <a:latin typeface="Ubuntu" panose="020B0504030602030204" pitchFamily="34" charset="0"/>
                <a:cs typeface="Arial" panose="020B0604020202020204" pitchFamily="34" charset="0"/>
              </a:rPr>
              <a:t>BSc Engineering</a:t>
            </a:r>
            <a:endParaRPr lang="en-GB" sz="1100" dirty="0"/>
          </a:p>
          <a:p>
            <a:pPr algn="ctr"/>
            <a:endParaRPr lang="en-FI" sz="1100" dirty="0">
              <a:solidFill>
                <a:schemeClr val="tx2"/>
              </a:solidFill>
              <a:latin typeface="Ubuntu" panose="020B0504030602030204" pitchFamily="34" charset="0"/>
              <a:cs typeface="Arial" panose="020B0604020202020204" pitchFamily="34" charset="0"/>
            </a:endParaRPr>
          </a:p>
        </p:txBody>
      </p:sp>
      <p:sp>
        <p:nvSpPr>
          <p:cNvPr id="1044" name="Rectangle 1043">
            <a:extLst>
              <a:ext uri="{FF2B5EF4-FFF2-40B4-BE49-F238E27FC236}">
                <a16:creationId xmlns:a16="http://schemas.microsoft.com/office/drawing/2014/main" id="{792F95C1-B0D1-6CB5-084E-13BACD30541D}"/>
              </a:ext>
            </a:extLst>
          </p:cNvPr>
          <p:cNvSpPr/>
          <p:nvPr/>
        </p:nvSpPr>
        <p:spPr>
          <a:xfrm>
            <a:off x="5983590" y="3219023"/>
            <a:ext cx="1224000" cy="576000"/>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72000" tIns="36000" rIns="72000" bIns="36000" rtlCol="0" anchor="t" anchorCtr="0"/>
          <a:lstStyle/>
          <a:p>
            <a:pPr algn="ctr">
              <a:spcAft>
                <a:spcPts val="300"/>
              </a:spcAft>
            </a:pPr>
            <a:r>
              <a:rPr lang="fi-FI" sz="1200" b="1" dirty="0">
                <a:solidFill>
                  <a:schemeClr val="tx1"/>
                </a:solidFill>
                <a:latin typeface="Ubuntu" panose="020B0504030602030204" pitchFamily="34" charset="0"/>
                <a:cs typeface="Arial" panose="020B0604020202020204" pitchFamily="34" charset="0"/>
              </a:rPr>
              <a:t>Alexander </a:t>
            </a:r>
            <a:r>
              <a:rPr lang="fi-FI" sz="1200" b="1" dirty="0" err="1">
                <a:solidFill>
                  <a:schemeClr val="tx1"/>
                </a:solidFill>
                <a:latin typeface="Ubuntu" panose="020B0504030602030204" pitchFamily="34" charset="0"/>
                <a:cs typeface="Arial" panose="020B0604020202020204" pitchFamily="34" charset="0"/>
              </a:rPr>
              <a:t>Henn</a:t>
            </a:r>
            <a:endParaRPr lang="en-FI" sz="1200" b="1" dirty="0">
              <a:solidFill>
                <a:schemeClr val="tx1"/>
              </a:solidFill>
              <a:latin typeface="Ubuntu" panose="020B0504030602030204" pitchFamily="34" charset="0"/>
              <a:cs typeface="Arial" panose="020B0604020202020204" pitchFamily="34" charset="0"/>
            </a:endParaRPr>
          </a:p>
          <a:p>
            <a:pPr algn="ctr"/>
            <a:r>
              <a:rPr lang="en-FI" sz="1100" dirty="0">
                <a:solidFill>
                  <a:schemeClr val="tx2"/>
                </a:solidFill>
                <a:latin typeface="Ubuntu" panose="020B0504030602030204" pitchFamily="34" charset="0"/>
                <a:cs typeface="Arial" panose="020B0604020202020204" pitchFamily="34" charset="0"/>
              </a:rPr>
              <a:t>Manager</a:t>
            </a:r>
            <a:endParaRPr lang="en-GB" sz="1100" dirty="0">
              <a:solidFill>
                <a:schemeClr val="tx2"/>
              </a:solidFill>
              <a:latin typeface="Ubuntu" panose="020B0504030602030204" pitchFamily="34" charset="0"/>
              <a:cs typeface="Arial" panose="020B0604020202020204" pitchFamily="34" charset="0"/>
            </a:endParaRPr>
          </a:p>
          <a:p>
            <a:pPr algn="ctr"/>
            <a:r>
              <a:rPr lang="en-US" sz="1100" dirty="0">
                <a:solidFill>
                  <a:schemeClr val="tx2"/>
                </a:solidFill>
                <a:latin typeface="Ubuntu" panose="020B0504030602030204" pitchFamily="34" charset="0"/>
                <a:cs typeface="Arial" panose="020B0604020202020204" pitchFamily="34" charset="0"/>
              </a:rPr>
              <a:t>DSc Chemistry</a:t>
            </a:r>
            <a:endParaRPr lang="en-GB" sz="1100" dirty="0"/>
          </a:p>
          <a:p>
            <a:pPr algn="ctr"/>
            <a:endParaRPr lang="en-FI" sz="1100" dirty="0">
              <a:solidFill>
                <a:schemeClr val="tx2"/>
              </a:solidFill>
              <a:latin typeface="Ubuntu" panose="020B0504030602030204" pitchFamily="34" charset="0"/>
              <a:cs typeface="Arial" panose="020B0604020202020204" pitchFamily="34" charset="0"/>
            </a:endParaRPr>
          </a:p>
        </p:txBody>
      </p:sp>
      <p:sp>
        <p:nvSpPr>
          <p:cNvPr id="1045" name="TextBox 1044">
            <a:extLst>
              <a:ext uri="{FF2B5EF4-FFF2-40B4-BE49-F238E27FC236}">
                <a16:creationId xmlns:a16="http://schemas.microsoft.com/office/drawing/2014/main" id="{0639F682-0E20-CCC1-1F2D-7A2E87B1B8ED}"/>
              </a:ext>
            </a:extLst>
          </p:cNvPr>
          <p:cNvSpPr txBox="1"/>
          <p:nvPr/>
        </p:nvSpPr>
        <p:spPr>
          <a:xfrm>
            <a:off x="2005873" y="1600557"/>
            <a:ext cx="1048300" cy="276999"/>
          </a:xfrm>
          <a:prstGeom prst="rect">
            <a:avLst/>
          </a:prstGeom>
          <a:noFill/>
        </p:spPr>
        <p:txBody>
          <a:bodyPr wrap="none" rtlCol="0">
            <a:spAutoFit/>
          </a:bodyPr>
          <a:lstStyle/>
          <a:p>
            <a:r>
              <a:rPr lang="fi-FI" sz="1200" b="1" dirty="0">
                <a:solidFill>
                  <a:schemeClr val="tx2"/>
                </a:solidFill>
              </a:rPr>
              <a:t>Development</a:t>
            </a:r>
            <a:endParaRPr lang="en-FI" sz="1200" b="1" dirty="0">
              <a:solidFill>
                <a:schemeClr val="tx2"/>
              </a:solidFill>
            </a:endParaRPr>
          </a:p>
        </p:txBody>
      </p:sp>
      <p:sp>
        <p:nvSpPr>
          <p:cNvPr id="1046" name="TextBox 1045">
            <a:extLst>
              <a:ext uri="{FF2B5EF4-FFF2-40B4-BE49-F238E27FC236}">
                <a16:creationId xmlns:a16="http://schemas.microsoft.com/office/drawing/2014/main" id="{D27071FD-6AEC-F353-1FCB-7618585340C4}"/>
              </a:ext>
            </a:extLst>
          </p:cNvPr>
          <p:cNvSpPr txBox="1"/>
          <p:nvPr/>
        </p:nvSpPr>
        <p:spPr>
          <a:xfrm>
            <a:off x="7412178" y="1600557"/>
            <a:ext cx="907171" cy="276999"/>
          </a:xfrm>
          <a:prstGeom prst="rect">
            <a:avLst/>
          </a:prstGeom>
          <a:noFill/>
        </p:spPr>
        <p:txBody>
          <a:bodyPr wrap="none" rtlCol="0">
            <a:spAutoFit/>
          </a:bodyPr>
          <a:lstStyle/>
          <a:p>
            <a:r>
              <a:rPr lang="fi-FI" sz="1200" b="1">
                <a:solidFill>
                  <a:schemeClr val="tx2"/>
                </a:solidFill>
              </a:rPr>
              <a:t>Technology</a:t>
            </a:r>
            <a:endParaRPr lang="en-FI" sz="1200" b="1">
              <a:solidFill>
                <a:schemeClr val="tx2"/>
              </a:solidFill>
            </a:endParaRPr>
          </a:p>
        </p:txBody>
      </p:sp>
      <p:sp>
        <p:nvSpPr>
          <p:cNvPr id="1047" name="TextBox 1046">
            <a:extLst>
              <a:ext uri="{FF2B5EF4-FFF2-40B4-BE49-F238E27FC236}">
                <a16:creationId xmlns:a16="http://schemas.microsoft.com/office/drawing/2014/main" id="{922DE6D3-4E6B-6273-3335-1D5ADF9CA30A}"/>
              </a:ext>
            </a:extLst>
          </p:cNvPr>
          <p:cNvSpPr txBox="1"/>
          <p:nvPr/>
        </p:nvSpPr>
        <p:spPr>
          <a:xfrm>
            <a:off x="10284904" y="1600557"/>
            <a:ext cx="647485" cy="276999"/>
          </a:xfrm>
          <a:prstGeom prst="rect">
            <a:avLst/>
          </a:prstGeom>
          <a:noFill/>
        </p:spPr>
        <p:txBody>
          <a:bodyPr wrap="none" rtlCol="0">
            <a:spAutoFit/>
          </a:bodyPr>
          <a:lstStyle/>
          <a:p>
            <a:r>
              <a:rPr lang="fi-FI" sz="1200" b="1">
                <a:solidFill>
                  <a:schemeClr val="tx2"/>
                </a:solidFill>
              </a:rPr>
              <a:t>Market</a:t>
            </a:r>
            <a:endParaRPr lang="en-FI" sz="1200" b="1">
              <a:solidFill>
                <a:schemeClr val="tx2"/>
              </a:solidFill>
            </a:endParaRPr>
          </a:p>
        </p:txBody>
      </p:sp>
      <p:cxnSp>
        <p:nvCxnSpPr>
          <p:cNvPr id="1049" name="Straight Connector 1048">
            <a:extLst>
              <a:ext uri="{FF2B5EF4-FFF2-40B4-BE49-F238E27FC236}">
                <a16:creationId xmlns:a16="http://schemas.microsoft.com/office/drawing/2014/main" id="{EE27E7F5-0FEA-69EE-4063-669D2407415D}"/>
              </a:ext>
            </a:extLst>
          </p:cNvPr>
          <p:cNvCxnSpPr>
            <a:cxnSpLocks/>
          </p:cNvCxnSpPr>
          <p:nvPr/>
        </p:nvCxnSpPr>
        <p:spPr>
          <a:xfrm flipV="1">
            <a:off x="2068850" y="1893814"/>
            <a:ext cx="503637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50" name="Straight Connector 1049">
            <a:extLst>
              <a:ext uri="{FF2B5EF4-FFF2-40B4-BE49-F238E27FC236}">
                <a16:creationId xmlns:a16="http://schemas.microsoft.com/office/drawing/2014/main" id="{F63A3E55-1423-8408-F5BB-636D846A9EF1}"/>
              </a:ext>
            </a:extLst>
          </p:cNvPr>
          <p:cNvCxnSpPr>
            <a:cxnSpLocks/>
          </p:cNvCxnSpPr>
          <p:nvPr/>
        </p:nvCxnSpPr>
        <p:spPr>
          <a:xfrm>
            <a:off x="7456786" y="1893814"/>
            <a:ext cx="2529131"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52" name="Straight Connector 1051">
            <a:extLst>
              <a:ext uri="{FF2B5EF4-FFF2-40B4-BE49-F238E27FC236}">
                <a16:creationId xmlns:a16="http://schemas.microsoft.com/office/drawing/2014/main" id="{20AB4CF2-A5A9-C1CB-1AAE-446D5C60404B}"/>
              </a:ext>
            </a:extLst>
          </p:cNvPr>
          <p:cNvCxnSpPr>
            <a:cxnSpLocks/>
          </p:cNvCxnSpPr>
          <p:nvPr/>
        </p:nvCxnSpPr>
        <p:spPr>
          <a:xfrm>
            <a:off x="10329512" y="1893814"/>
            <a:ext cx="1501932"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054" name="TextBox 1053">
            <a:extLst>
              <a:ext uri="{FF2B5EF4-FFF2-40B4-BE49-F238E27FC236}">
                <a16:creationId xmlns:a16="http://schemas.microsoft.com/office/drawing/2014/main" id="{E5E07A87-DCC0-3E33-DEBC-D392BC0B2DA5}"/>
              </a:ext>
            </a:extLst>
          </p:cNvPr>
          <p:cNvSpPr txBox="1"/>
          <p:nvPr/>
        </p:nvSpPr>
        <p:spPr>
          <a:xfrm>
            <a:off x="307566" y="1608608"/>
            <a:ext cx="786241" cy="276999"/>
          </a:xfrm>
          <a:prstGeom prst="rect">
            <a:avLst/>
          </a:prstGeom>
          <a:noFill/>
        </p:spPr>
        <p:txBody>
          <a:bodyPr wrap="none" rtlCol="0">
            <a:spAutoFit/>
          </a:bodyPr>
          <a:lstStyle/>
          <a:p>
            <a:r>
              <a:rPr lang="fi-FI" sz="1200" b="1" dirty="0">
                <a:solidFill>
                  <a:schemeClr val="tx2"/>
                </a:solidFill>
              </a:rPr>
              <a:t>Company</a:t>
            </a:r>
            <a:endParaRPr lang="en-FI" sz="1200" b="1" dirty="0">
              <a:solidFill>
                <a:schemeClr val="tx2"/>
              </a:solidFill>
            </a:endParaRPr>
          </a:p>
        </p:txBody>
      </p:sp>
      <p:cxnSp>
        <p:nvCxnSpPr>
          <p:cNvPr id="1055" name="Straight Connector 1054">
            <a:extLst>
              <a:ext uri="{FF2B5EF4-FFF2-40B4-BE49-F238E27FC236}">
                <a16:creationId xmlns:a16="http://schemas.microsoft.com/office/drawing/2014/main" id="{389583B1-E34D-A008-39AC-6FCB3BD5BD3D}"/>
              </a:ext>
            </a:extLst>
          </p:cNvPr>
          <p:cNvCxnSpPr>
            <a:cxnSpLocks/>
          </p:cNvCxnSpPr>
          <p:nvPr/>
        </p:nvCxnSpPr>
        <p:spPr>
          <a:xfrm>
            <a:off x="352174" y="1901865"/>
            <a:ext cx="1501932"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44102E51-BD90-CF0D-5ADC-1A9B773C6DAF}"/>
              </a:ext>
            </a:extLst>
          </p:cNvPr>
          <p:cNvSpPr/>
          <p:nvPr/>
        </p:nvSpPr>
        <p:spPr>
          <a:xfrm>
            <a:off x="324026" y="3960175"/>
            <a:ext cx="1224000" cy="1604973"/>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t" anchorCtr="0"/>
          <a:lstStyle/>
          <a:p>
            <a:pPr algn="ctr">
              <a:spcAft>
                <a:spcPts val="600"/>
              </a:spcAft>
            </a:pPr>
            <a:r>
              <a:rPr lang="fi-FI" sz="1100" dirty="0">
                <a:solidFill>
                  <a:schemeClr val="tx2"/>
                </a:solidFill>
                <a:latin typeface="Ubuntu" panose="020B0504030602030204" pitchFamily="34" charset="0"/>
                <a:cs typeface="Arial" panose="020B0604020202020204" pitchFamily="34" charset="0"/>
              </a:rPr>
              <a:t>O</a:t>
            </a:r>
            <a:r>
              <a:rPr lang="en-US" sz="1100" dirty="0" err="1">
                <a:solidFill>
                  <a:schemeClr val="tx2"/>
                </a:solidFill>
                <a:latin typeface="Ubuntu" panose="020B0504030602030204" pitchFamily="34" charset="0"/>
                <a:cs typeface="Arial" panose="020B0604020202020204" pitchFamily="34" charset="0"/>
              </a:rPr>
              <a:t>ver</a:t>
            </a:r>
            <a:r>
              <a:rPr lang="en-US" sz="1100" dirty="0">
                <a:solidFill>
                  <a:schemeClr val="tx2"/>
                </a:solidFill>
                <a:latin typeface="Ubuntu" panose="020B0504030602030204" pitchFamily="34" charset="0"/>
                <a:cs typeface="Arial" panose="020B0604020202020204" pitchFamily="34" charset="0"/>
              </a:rPr>
              <a:t> 15 years career in business development of publicly listed companies.</a:t>
            </a:r>
            <a:endParaRPr lang="en-GB" sz="1100" dirty="0">
              <a:solidFill>
                <a:schemeClr val="tx2"/>
              </a:solidFill>
              <a:latin typeface="Ubuntu" panose="020B0504030602030204" pitchFamily="34" charset="0"/>
              <a:cs typeface="Arial" panose="020B0604020202020204" pitchFamily="34" charset="0"/>
            </a:endParaRPr>
          </a:p>
        </p:txBody>
      </p:sp>
      <p:sp>
        <p:nvSpPr>
          <p:cNvPr id="46" name="Rectangle 45">
            <a:extLst>
              <a:ext uri="{FF2B5EF4-FFF2-40B4-BE49-F238E27FC236}">
                <a16:creationId xmlns:a16="http://schemas.microsoft.com/office/drawing/2014/main" id="{1F525554-D710-2339-E2B3-AFEB9F9A0D82}"/>
              </a:ext>
            </a:extLst>
          </p:cNvPr>
          <p:cNvSpPr/>
          <p:nvPr/>
        </p:nvSpPr>
        <p:spPr>
          <a:xfrm>
            <a:off x="1917939" y="3961986"/>
            <a:ext cx="1224000" cy="1604973"/>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t" anchorCtr="0"/>
          <a:lstStyle/>
          <a:p>
            <a:pPr algn="ctr">
              <a:spcAft>
                <a:spcPts val="600"/>
              </a:spcAft>
            </a:pPr>
            <a:r>
              <a:rPr lang="en-GB" sz="1100" dirty="0">
                <a:solidFill>
                  <a:schemeClr val="tx2"/>
                </a:solidFill>
                <a:latin typeface="Ubuntu" panose="020B0504030602030204" pitchFamily="34" charset="0"/>
                <a:cs typeface="Arial"/>
              </a:rPr>
              <a:t>Expertise in organic chemistry and poly-saccharide modification.</a:t>
            </a:r>
          </a:p>
        </p:txBody>
      </p:sp>
      <p:sp>
        <p:nvSpPr>
          <p:cNvPr id="56" name="Rectangle 55">
            <a:extLst>
              <a:ext uri="{FF2B5EF4-FFF2-40B4-BE49-F238E27FC236}">
                <a16:creationId xmlns:a16="http://schemas.microsoft.com/office/drawing/2014/main" id="{3C83CB6E-2146-4B5C-A530-BA2CF9849873}"/>
              </a:ext>
            </a:extLst>
          </p:cNvPr>
          <p:cNvSpPr/>
          <p:nvPr/>
        </p:nvSpPr>
        <p:spPr>
          <a:xfrm>
            <a:off x="7530527" y="3954578"/>
            <a:ext cx="1224000" cy="1604973"/>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t" anchorCtr="0"/>
          <a:lstStyle/>
          <a:p>
            <a:pPr algn="ctr">
              <a:spcAft>
                <a:spcPts val="600"/>
              </a:spcAft>
            </a:pPr>
            <a:r>
              <a:rPr lang="en-GB" sz="1100" dirty="0">
                <a:solidFill>
                  <a:schemeClr val="tx2"/>
                </a:solidFill>
                <a:latin typeface="Ubuntu" panose="020B0504030602030204" pitchFamily="34" charset="0"/>
                <a:cs typeface="Arial"/>
              </a:rPr>
              <a:t>Over 25 years of technology expertise in scale up from pilot to commercial scale.</a:t>
            </a:r>
            <a:endParaRPr lang="en-GB" sz="1100" dirty="0">
              <a:solidFill>
                <a:schemeClr val="tx2"/>
              </a:solidFill>
              <a:latin typeface="Ubuntu" panose="020B0504030602030204" pitchFamily="34" charset="0"/>
              <a:cs typeface="Arial" panose="020B0604020202020204" pitchFamily="34" charset="0"/>
            </a:endParaRPr>
          </a:p>
        </p:txBody>
      </p:sp>
      <p:sp>
        <p:nvSpPr>
          <p:cNvPr id="57" name="Rectangle 56">
            <a:extLst>
              <a:ext uri="{FF2B5EF4-FFF2-40B4-BE49-F238E27FC236}">
                <a16:creationId xmlns:a16="http://schemas.microsoft.com/office/drawing/2014/main" id="{F4ACAE1D-2087-8CF4-60A1-F1AB05C42533}"/>
              </a:ext>
            </a:extLst>
          </p:cNvPr>
          <p:cNvSpPr/>
          <p:nvPr/>
        </p:nvSpPr>
        <p:spPr>
          <a:xfrm>
            <a:off x="8873261" y="3964871"/>
            <a:ext cx="1224000" cy="1604973"/>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t" anchorCtr="0"/>
          <a:lstStyle/>
          <a:p>
            <a:pPr algn="ctr">
              <a:spcAft>
                <a:spcPts val="600"/>
              </a:spcAft>
            </a:pPr>
            <a:r>
              <a:rPr lang="en-GB" sz="1100" dirty="0">
                <a:solidFill>
                  <a:schemeClr val="tx2"/>
                </a:solidFill>
                <a:latin typeface="Ubuntu" panose="020B0504030602030204" pitchFamily="34" charset="0"/>
                <a:cs typeface="Arial" panose="020B0604020202020204" pitchFamily="34" charset="0"/>
              </a:rPr>
              <a:t>Experienced in chemical experiments and quality control.</a:t>
            </a:r>
          </a:p>
          <a:p>
            <a:pPr algn="ctr">
              <a:spcAft>
                <a:spcPts val="600"/>
              </a:spcAft>
            </a:pPr>
            <a:r>
              <a:rPr lang="en-GB" sz="1100" dirty="0">
                <a:solidFill>
                  <a:schemeClr val="tx2"/>
                </a:solidFill>
                <a:latin typeface="Ubuntu" panose="020B0504030602030204" pitchFamily="34" charset="0"/>
                <a:cs typeface="Arial" panose="020B0604020202020204" pitchFamily="34" charset="0"/>
              </a:rPr>
              <a:t> </a:t>
            </a:r>
          </a:p>
        </p:txBody>
      </p:sp>
      <p:sp>
        <p:nvSpPr>
          <p:cNvPr id="58" name="Rectangle 57">
            <a:extLst>
              <a:ext uri="{FF2B5EF4-FFF2-40B4-BE49-F238E27FC236}">
                <a16:creationId xmlns:a16="http://schemas.microsoft.com/office/drawing/2014/main" id="{F9C0F3D2-E2E7-DE3A-CE8F-76A52EAE6D24}"/>
              </a:ext>
            </a:extLst>
          </p:cNvPr>
          <p:cNvSpPr/>
          <p:nvPr/>
        </p:nvSpPr>
        <p:spPr>
          <a:xfrm>
            <a:off x="10355155" y="3960982"/>
            <a:ext cx="1224000" cy="1604973"/>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t" anchorCtr="0"/>
          <a:lstStyle/>
          <a:p>
            <a:pPr algn="ctr">
              <a:spcAft>
                <a:spcPts val="600"/>
              </a:spcAft>
            </a:pPr>
            <a:r>
              <a:rPr lang="en-GB" sz="1100" dirty="0">
                <a:solidFill>
                  <a:schemeClr val="tx2"/>
                </a:solidFill>
                <a:latin typeface="Ubuntu" panose="020B0504030602030204" pitchFamily="34" charset="0"/>
                <a:cs typeface="Arial"/>
              </a:rPr>
              <a:t>Over 20 years in international B2B sales of novel forest products.</a:t>
            </a:r>
            <a:endParaRPr lang="en-GB" sz="1100" dirty="0">
              <a:solidFill>
                <a:schemeClr val="tx2"/>
              </a:solidFill>
              <a:latin typeface="Ubuntu" panose="020B0504030602030204" pitchFamily="34" charset="0"/>
              <a:cs typeface="Arial" panose="020B0604020202020204" pitchFamily="34" charset="0"/>
            </a:endParaRPr>
          </a:p>
        </p:txBody>
      </p:sp>
      <p:sp>
        <p:nvSpPr>
          <p:cNvPr id="59" name="Rectangle 58">
            <a:extLst>
              <a:ext uri="{FF2B5EF4-FFF2-40B4-BE49-F238E27FC236}">
                <a16:creationId xmlns:a16="http://schemas.microsoft.com/office/drawing/2014/main" id="{0D4DB0EB-10A8-DF94-7C59-70A64EA15DA2}"/>
              </a:ext>
            </a:extLst>
          </p:cNvPr>
          <p:cNvSpPr/>
          <p:nvPr/>
        </p:nvSpPr>
        <p:spPr>
          <a:xfrm>
            <a:off x="4649171" y="3964871"/>
            <a:ext cx="1224000" cy="1604973"/>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t" anchorCtr="0"/>
          <a:lstStyle/>
          <a:p>
            <a:pPr algn="ctr">
              <a:spcAft>
                <a:spcPts val="600"/>
              </a:spcAft>
            </a:pPr>
            <a:r>
              <a:rPr lang="en-US" sz="1100" dirty="0">
                <a:solidFill>
                  <a:schemeClr val="tx2"/>
                </a:solidFill>
                <a:latin typeface="Ubuntu" panose="020B0504030602030204" pitchFamily="34" charset="0"/>
                <a:cs typeface="Arial"/>
              </a:rPr>
              <a:t>Synthesis, modification and development of hybrid materials.</a:t>
            </a:r>
            <a:endParaRPr lang="en-GB" sz="1100" dirty="0">
              <a:solidFill>
                <a:schemeClr val="tx2"/>
              </a:solidFill>
              <a:latin typeface="Ubuntu" panose="020B0504030602030204" pitchFamily="34" charset="0"/>
              <a:cs typeface="Arial" panose="020B0604020202020204" pitchFamily="34" charset="0"/>
            </a:endParaRPr>
          </a:p>
        </p:txBody>
      </p:sp>
      <p:sp>
        <p:nvSpPr>
          <p:cNvPr id="61" name="Rectangle 60">
            <a:extLst>
              <a:ext uri="{FF2B5EF4-FFF2-40B4-BE49-F238E27FC236}">
                <a16:creationId xmlns:a16="http://schemas.microsoft.com/office/drawing/2014/main" id="{57CA758A-B9A3-EB56-A093-A28E54B90A24}"/>
              </a:ext>
            </a:extLst>
          </p:cNvPr>
          <p:cNvSpPr/>
          <p:nvPr/>
        </p:nvSpPr>
        <p:spPr>
          <a:xfrm>
            <a:off x="3293072" y="3967385"/>
            <a:ext cx="1224000" cy="1604973"/>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t" anchorCtr="0"/>
          <a:lstStyle/>
          <a:p>
            <a:pPr algn="ctr">
              <a:spcAft>
                <a:spcPts val="600"/>
              </a:spcAft>
            </a:pPr>
            <a:r>
              <a:rPr lang="fi-FI" sz="1100" dirty="0">
                <a:solidFill>
                  <a:schemeClr val="tx2"/>
                </a:solidFill>
                <a:latin typeface="Ubuntu" panose="020B0504030602030204" pitchFamily="34" charset="0"/>
                <a:cs typeface="Arial"/>
              </a:rPr>
              <a:t>Cosmetics </a:t>
            </a:r>
            <a:r>
              <a:rPr lang="fi-FI" sz="1100" dirty="0" err="1">
                <a:solidFill>
                  <a:schemeClr val="tx2"/>
                </a:solidFill>
                <a:latin typeface="Ubuntu" panose="020B0504030602030204" pitchFamily="34" charset="0"/>
                <a:cs typeface="Arial"/>
              </a:rPr>
              <a:t>ingredient</a:t>
            </a:r>
            <a:r>
              <a:rPr lang="fi-FI" sz="1100" dirty="0">
                <a:solidFill>
                  <a:schemeClr val="tx2"/>
                </a:solidFill>
                <a:latin typeface="Ubuntu" panose="020B0504030602030204" pitchFamily="34" charset="0"/>
                <a:cs typeface="Arial"/>
              </a:rPr>
              <a:t> and </a:t>
            </a:r>
            <a:r>
              <a:rPr lang="fi-FI" sz="1100" dirty="0" err="1">
                <a:solidFill>
                  <a:schemeClr val="tx2"/>
                </a:solidFill>
                <a:latin typeface="Ubuntu" panose="020B0504030602030204" pitchFamily="34" charset="0"/>
                <a:cs typeface="Arial"/>
              </a:rPr>
              <a:t>product</a:t>
            </a:r>
            <a:r>
              <a:rPr lang="fi-FI" sz="1100" dirty="0">
                <a:solidFill>
                  <a:schemeClr val="tx2"/>
                </a:solidFill>
                <a:latin typeface="Ubuntu" panose="020B0504030602030204" pitchFamily="34" charset="0"/>
                <a:cs typeface="Arial"/>
              </a:rPr>
              <a:t> </a:t>
            </a:r>
            <a:r>
              <a:rPr lang="fi-FI" sz="1100" dirty="0" err="1">
                <a:solidFill>
                  <a:schemeClr val="tx2"/>
                </a:solidFill>
                <a:latin typeface="Ubuntu" panose="020B0504030602030204" pitchFamily="34" charset="0"/>
                <a:cs typeface="Arial"/>
              </a:rPr>
              <a:t>development</a:t>
            </a:r>
            <a:r>
              <a:rPr lang="fi-FI" sz="1100" dirty="0">
                <a:solidFill>
                  <a:schemeClr val="tx2"/>
                </a:solidFill>
                <a:latin typeface="Ubuntu" panose="020B0504030602030204" pitchFamily="34" charset="0"/>
                <a:cs typeface="Arial"/>
              </a:rPr>
              <a:t> </a:t>
            </a:r>
            <a:r>
              <a:rPr lang="fi-FI" sz="1100" dirty="0" err="1">
                <a:solidFill>
                  <a:schemeClr val="tx2"/>
                </a:solidFill>
                <a:latin typeface="Ubuntu" panose="020B0504030602030204" pitchFamily="34" charset="0"/>
                <a:cs typeface="Arial"/>
              </a:rPr>
              <a:t>professional</a:t>
            </a:r>
            <a:r>
              <a:rPr lang="fi-FI" sz="1100" dirty="0">
                <a:solidFill>
                  <a:schemeClr val="tx2"/>
                </a:solidFill>
                <a:latin typeface="Ubuntu" panose="020B0504030602030204" pitchFamily="34" charset="0"/>
                <a:cs typeface="Arial"/>
              </a:rPr>
              <a:t>.</a:t>
            </a:r>
            <a:endParaRPr lang="en-GB" sz="1100" dirty="0">
              <a:solidFill>
                <a:schemeClr val="tx2"/>
              </a:solidFill>
              <a:latin typeface="Ubuntu" panose="020B0504030602030204" pitchFamily="34" charset="0"/>
              <a:cs typeface="Arial" panose="020B0604020202020204" pitchFamily="34" charset="0"/>
            </a:endParaRPr>
          </a:p>
        </p:txBody>
      </p:sp>
      <p:sp>
        <p:nvSpPr>
          <p:cNvPr id="1025" name="Rectangle 1024">
            <a:extLst>
              <a:ext uri="{FF2B5EF4-FFF2-40B4-BE49-F238E27FC236}">
                <a16:creationId xmlns:a16="http://schemas.microsoft.com/office/drawing/2014/main" id="{885A5025-42BE-F6F6-789C-AC14286644A0}"/>
              </a:ext>
            </a:extLst>
          </p:cNvPr>
          <p:cNvSpPr/>
          <p:nvPr/>
        </p:nvSpPr>
        <p:spPr>
          <a:xfrm>
            <a:off x="5991905" y="3967385"/>
            <a:ext cx="1224000" cy="1604973"/>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t" anchorCtr="0"/>
          <a:lstStyle/>
          <a:p>
            <a:pPr algn="ctr">
              <a:spcAft>
                <a:spcPts val="600"/>
              </a:spcAft>
            </a:pPr>
            <a:r>
              <a:rPr lang="en-US" sz="1100" dirty="0">
                <a:solidFill>
                  <a:schemeClr val="tx2"/>
                </a:solidFill>
                <a:latin typeface="Ubuntu" panose="020B0504030602030204" pitchFamily="34" charset="0"/>
                <a:cs typeface="Arial"/>
              </a:rPr>
              <a:t>Synthesis, modification of biopolymers and phenolics.</a:t>
            </a:r>
            <a:endParaRPr lang="en-GB" sz="1100" dirty="0">
              <a:solidFill>
                <a:schemeClr val="tx2"/>
              </a:solidFill>
              <a:latin typeface="Ubuntu" panose="020B0504030602030204" pitchFamily="34" charset="0"/>
              <a:cs typeface="Arial" panose="020B0604020202020204" pitchFamily="34" charset="0"/>
            </a:endParaRPr>
          </a:p>
        </p:txBody>
      </p:sp>
      <p:sp>
        <p:nvSpPr>
          <p:cNvPr id="1029" name="TextBox 1028">
            <a:extLst>
              <a:ext uri="{FF2B5EF4-FFF2-40B4-BE49-F238E27FC236}">
                <a16:creationId xmlns:a16="http://schemas.microsoft.com/office/drawing/2014/main" id="{D8FC3E38-96E1-5999-BB02-F41DC9AAA4AC}"/>
              </a:ext>
            </a:extLst>
          </p:cNvPr>
          <p:cNvSpPr txBox="1"/>
          <p:nvPr/>
        </p:nvSpPr>
        <p:spPr>
          <a:xfrm>
            <a:off x="1550525" y="5732018"/>
            <a:ext cx="9090950" cy="307777"/>
          </a:xfrm>
          <a:prstGeom prst="rect">
            <a:avLst/>
          </a:prstGeom>
          <a:noFill/>
        </p:spPr>
        <p:txBody>
          <a:bodyPr wrap="none" rtlCol="0">
            <a:spAutoFit/>
          </a:bodyPr>
          <a:lstStyle/>
          <a:p>
            <a:pPr algn="l"/>
            <a:r>
              <a:rPr lang="en-US" sz="1400" b="1" i="1">
                <a:latin typeface="Ubuntu" panose="020B0504030602030204" pitchFamily="34" charset="0"/>
                <a:cs typeface="Arial" panose="020B0604020202020204" pitchFamily="34" charset="0"/>
              </a:rPr>
              <a:t>Looking to broaden the team with application R&amp;D, engineering and SGA towards the plant implementation.</a:t>
            </a:r>
          </a:p>
        </p:txBody>
      </p:sp>
      <p:sp>
        <p:nvSpPr>
          <p:cNvPr id="4" name="Footer Placeholder 3">
            <a:extLst>
              <a:ext uri="{FF2B5EF4-FFF2-40B4-BE49-F238E27FC236}">
                <a16:creationId xmlns:a16="http://schemas.microsoft.com/office/drawing/2014/main" id="{B79C09AB-2817-2209-AF78-595492D423E6}"/>
              </a:ext>
            </a:extLst>
          </p:cNvPr>
          <p:cNvSpPr>
            <a:spLocks noGrp="1"/>
          </p:cNvSpPr>
          <p:nvPr>
            <p:ph type="ftr" sz="quarter" idx="11"/>
          </p:nvPr>
        </p:nvSpPr>
        <p:spPr/>
        <p:txBody>
          <a:bodyPr/>
          <a:lstStyle/>
          <a:p>
            <a:pPr algn="ctr"/>
            <a:r>
              <a:rPr lang="en-US" dirty="0"/>
              <a:t>© Boreal Bioproducts 2024</a:t>
            </a:r>
            <a:endParaRPr lang="en-FI" dirty="0"/>
          </a:p>
        </p:txBody>
      </p:sp>
    </p:spTree>
    <p:extLst>
      <p:ext uri="{BB962C8B-B14F-4D97-AF65-F5344CB8AC3E}">
        <p14:creationId xmlns:p14="http://schemas.microsoft.com/office/powerpoint/2010/main" val="4627688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ree, plant, conifer, bushes&#10;&#10;Description automatically generated">
            <a:extLst>
              <a:ext uri="{FF2B5EF4-FFF2-40B4-BE49-F238E27FC236}">
                <a16:creationId xmlns:a16="http://schemas.microsoft.com/office/drawing/2014/main" id="{87DC77CB-2D45-C19A-4CF1-42A36D9625D6}"/>
              </a:ext>
            </a:extLst>
          </p:cNvPr>
          <p:cNvPicPr>
            <a:picLocks noChangeAspect="1"/>
          </p:cNvPicPr>
          <p:nvPr/>
        </p:nvPicPr>
        <p:blipFill>
          <a:blip r:embed="rId3" cstate="screen">
            <a:alphaModFix/>
            <a:extLst>
              <a:ext uri="{28A0092B-C50C-407E-A947-70E740481C1C}">
                <a14:useLocalDpi xmlns:a14="http://schemas.microsoft.com/office/drawing/2010/main"/>
              </a:ext>
            </a:extLst>
          </a:blip>
          <a:stretch>
            <a:fillRect/>
          </a:stretch>
        </p:blipFill>
        <p:spPr>
          <a:xfrm rot="5400000">
            <a:off x="2667001" y="-2667003"/>
            <a:ext cx="6858002" cy="12192004"/>
          </a:xfrm>
          <a:prstGeom prst="rect">
            <a:avLst/>
          </a:prstGeom>
        </p:spPr>
      </p:pic>
      <p:sp>
        <p:nvSpPr>
          <p:cNvPr id="11" name="TextBox 10">
            <a:extLst>
              <a:ext uri="{FF2B5EF4-FFF2-40B4-BE49-F238E27FC236}">
                <a16:creationId xmlns:a16="http://schemas.microsoft.com/office/drawing/2014/main" id="{AE07EE69-5DF1-BEF1-F1CF-FB249752595B}"/>
              </a:ext>
            </a:extLst>
          </p:cNvPr>
          <p:cNvSpPr txBox="1"/>
          <p:nvPr/>
        </p:nvSpPr>
        <p:spPr>
          <a:xfrm>
            <a:off x="1323700" y="1698503"/>
            <a:ext cx="9544600" cy="193899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solidFill>
                    <a:srgbClr val="385723"/>
                  </a:solidFill>
                </a:ln>
                <a:solidFill>
                  <a:prstClr val="white"/>
                </a:solidFill>
                <a:effectLst/>
                <a:uLnTx/>
                <a:uFillTx/>
                <a:latin typeface="Ubuntu" panose="020B0504030602030204" pitchFamily="34" charset="0"/>
                <a:ea typeface="+mn-ea"/>
                <a:cs typeface="+mn-cs"/>
              </a:rPr>
              <a:t>Ingredients of the future,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solidFill>
                    <a:srgbClr val="385723"/>
                  </a:solidFill>
                </a:ln>
                <a:solidFill>
                  <a:prstClr val="white"/>
                </a:solidFill>
                <a:effectLst/>
                <a:uLnTx/>
                <a:uFillTx/>
                <a:latin typeface="Ubuntu" panose="020B0504030602030204" pitchFamily="34" charset="0"/>
                <a:ea typeface="+mn-ea"/>
                <a:cs typeface="+mn-cs"/>
              </a:rPr>
              <a:t>from residues of today.</a:t>
            </a:r>
          </a:p>
        </p:txBody>
      </p:sp>
      <p:sp>
        <p:nvSpPr>
          <p:cNvPr id="4" name="TextBox 3">
            <a:extLst>
              <a:ext uri="{FF2B5EF4-FFF2-40B4-BE49-F238E27FC236}">
                <a16:creationId xmlns:a16="http://schemas.microsoft.com/office/drawing/2014/main" id="{D7495E4E-3750-3D08-1AF4-597DA7EE87AA}"/>
              </a:ext>
            </a:extLst>
          </p:cNvPr>
          <p:cNvSpPr txBox="1"/>
          <p:nvPr/>
        </p:nvSpPr>
        <p:spPr>
          <a:xfrm>
            <a:off x="3114675" y="4733925"/>
            <a:ext cx="5962650"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outerShdw blurRad="50800" dist="38100" dir="2700000" algn="tl" rotWithShape="0">
                    <a:prstClr val="black">
                      <a:alpha val="40000"/>
                    </a:prstClr>
                  </a:outerShdw>
                </a:effectLst>
                <a:uLnTx/>
                <a:uFillTx/>
                <a:latin typeface="Ubuntu" panose="020B0504030602030204" pitchFamily="34" charset="0"/>
                <a:ea typeface="+mn-ea"/>
                <a:cs typeface="Arial" panose="020B0604020202020204" pitchFamily="34" charset="0"/>
              </a:rPr>
              <a:t>Please contact: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outerShdw blurRad="50800" dist="38100" dir="2700000" algn="tl" rotWithShape="0">
                  <a:prstClr val="black">
                    <a:alpha val="40000"/>
                  </a:prstClr>
                </a:outerShdw>
              </a:effectLst>
              <a:uLnTx/>
              <a:uFillTx/>
              <a:latin typeface="Ubuntu" panose="020B050403060203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prstClr val="white"/>
                </a:solidFill>
                <a:effectLst>
                  <a:outerShdw blurRad="50800" dist="38100" dir="2700000" algn="tl" rotWithShape="0">
                    <a:prstClr val="black">
                      <a:alpha val="40000"/>
                    </a:prstClr>
                  </a:outerShdw>
                </a:effectLst>
                <a:latin typeface="Ubuntu" panose="020B0504030602030204" pitchFamily="34" charset="0"/>
                <a:cs typeface="Arial" panose="020B0604020202020204" pitchFamily="34" charset="0"/>
              </a:rPr>
              <a:t>Antti Kämäräinen, Market Development Director</a:t>
            </a:r>
            <a:endParaRPr kumimoji="0" lang="en-US" sz="1800" b="0" i="0" u="none" strike="noStrike" kern="1200" cap="none" spc="0" normalizeH="0" baseline="0" noProof="0" dirty="0">
              <a:ln>
                <a:noFill/>
              </a:ln>
              <a:solidFill>
                <a:prstClr val="white"/>
              </a:solidFill>
              <a:effectLst>
                <a:outerShdw blurRad="50800" dist="38100" dir="2700000" algn="tl" rotWithShape="0">
                  <a:prstClr val="black">
                    <a:alpha val="40000"/>
                  </a:prstClr>
                </a:outerShdw>
              </a:effectLst>
              <a:uLnTx/>
              <a:uFillTx/>
              <a:latin typeface="Ubuntu" panose="020B050403060203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outerShdw blurRad="50800" dist="38100" dir="2700000" algn="tl" rotWithShape="0">
                    <a:prstClr val="black">
                      <a:alpha val="40000"/>
                    </a:prstClr>
                  </a:outerShdw>
                </a:effectLst>
                <a:uLnTx/>
                <a:uFillTx/>
                <a:latin typeface="Ubuntu" panose="020B0504030602030204" pitchFamily="34" charset="0"/>
                <a:ea typeface="+mn-ea"/>
                <a:cs typeface="Arial" panose="020B0604020202020204" pitchFamily="34" charset="0"/>
              </a:rPr>
              <a:t>antti@borealbioproducts.com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outerShdw blurRad="50800" dist="38100" dir="2700000" algn="tl" rotWithShape="0">
                    <a:prstClr val="black">
                      <a:alpha val="40000"/>
                    </a:prstClr>
                  </a:outerShdw>
                </a:effectLst>
                <a:uLnTx/>
                <a:uFillTx/>
                <a:latin typeface="Ubuntu" panose="020B0504030602030204" pitchFamily="34" charset="0"/>
                <a:ea typeface="+mn-ea"/>
                <a:cs typeface="Arial" panose="020B0604020202020204" pitchFamily="34" charset="0"/>
              </a:rPr>
              <a:t>+358 40 546 6959</a:t>
            </a:r>
            <a:endParaRPr kumimoji="0" lang="en-FI" sz="1800" b="0" i="0" u="none" strike="noStrike" kern="1200" cap="none" spc="0" normalizeH="0" baseline="0" noProof="0" dirty="0">
              <a:ln>
                <a:noFill/>
              </a:ln>
              <a:solidFill>
                <a:prstClr val="white"/>
              </a:solidFill>
              <a:effectLst>
                <a:outerShdw blurRad="50800" dist="38100" dir="2700000" algn="tl" rotWithShape="0">
                  <a:prstClr val="black">
                    <a:alpha val="40000"/>
                  </a:prstClr>
                </a:outerShdw>
              </a:effectLst>
              <a:uLnTx/>
              <a:uFillTx/>
              <a:latin typeface="Ubuntu" panose="020B0504030602030204" pitchFamily="34" charset="0"/>
              <a:ea typeface="+mn-ea"/>
              <a:cs typeface="Arial" panose="020B0604020202020204" pitchFamily="34" charset="0"/>
            </a:endParaRPr>
          </a:p>
        </p:txBody>
      </p:sp>
      <p:pic>
        <p:nvPicPr>
          <p:cNvPr id="6" name="Picture 5" descr="A qr code with black squares&#10;&#10;Description automatically generated">
            <a:extLst>
              <a:ext uri="{FF2B5EF4-FFF2-40B4-BE49-F238E27FC236}">
                <a16:creationId xmlns:a16="http://schemas.microsoft.com/office/drawing/2014/main" id="{6C01EE72-6ED0-BA97-71AB-C6085179035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708125" y="4806633"/>
            <a:ext cx="1331912" cy="1331912"/>
          </a:xfrm>
          <a:prstGeom prst="rect">
            <a:avLst/>
          </a:prstGeom>
        </p:spPr>
      </p:pic>
      <p:sp>
        <p:nvSpPr>
          <p:cNvPr id="2" name="Footer Placeholder 1">
            <a:extLst>
              <a:ext uri="{FF2B5EF4-FFF2-40B4-BE49-F238E27FC236}">
                <a16:creationId xmlns:a16="http://schemas.microsoft.com/office/drawing/2014/main" id="{62559F13-FBB9-C55D-9577-A0AC8A134C1B}"/>
              </a:ext>
            </a:extLst>
          </p:cNvPr>
          <p:cNvSpPr>
            <a:spLocks noGrp="1"/>
          </p:cNvSpPr>
          <p:nvPr>
            <p:ph type="ftr" sz="quarter" idx="11"/>
          </p:nvPr>
        </p:nvSpPr>
        <p:spPr/>
        <p:txBody>
          <a:bodyPr/>
          <a:lstStyle/>
          <a:p>
            <a:r>
              <a:rPr lang="en-US"/>
              <a:t>© Boreal Bioproducts 2024</a:t>
            </a:r>
            <a:endParaRPr lang="en-FI"/>
          </a:p>
        </p:txBody>
      </p:sp>
    </p:spTree>
    <p:extLst>
      <p:ext uri="{BB962C8B-B14F-4D97-AF65-F5344CB8AC3E}">
        <p14:creationId xmlns:p14="http://schemas.microsoft.com/office/powerpoint/2010/main" val="15078791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9F469-D6BA-E658-D7E7-7192CB84FC34}"/>
              </a:ext>
            </a:extLst>
          </p:cNvPr>
          <p:cNvSpPr>
            <a:spLocks noGrp="1"/>
          </p:cNvSpPr>
          <p:nvPr>
            <p:ph type="title"/>
          </p:nvPr>
        </p:nvSpPr>
        <p:spPr>
          <a:xfrm>
            <a:off x="609600" y="0"/>
            <a:ext cx="10744200" cy="1371600"/>
          </a:xfrm>
        </p:spPr>
        <p:txBody>
          <a:bodyPr>
            <a:normAutofit/>
          </a:bodyPr>
          <a:lstStyle/>
          <a:p>
            <a:r>
              <a:rPr lang="en-FI" sz="2800" dirty="0"/>
              <a:t>Antti Kämäräinen</a:t>
            </a:r>
          </a:p>
        </p:txBody>
      </p:sp>
      <p:graphicFrame>
        <p:nvGraphicFramePr>
          <p:cNvPr id="7" name="Table 7">
            <a:extLst>
              <a:ext uri="{FF2B5EF4-FFF2-40B4-BE49-F238E27FC236}">
                <a16:creationId xmlns:a16="http://schemas.microsoft.com/office/drawing/2014/main" id="{6A4FEB11-2820-A110-942A-962361C7FB4A}"/>
              </a:ext>
            </a:extLst>
          </p:cNvPr>
          <p:cNvGraphicFramePr>
            <a:graphicFrameLocks noGrp="1"/>
          </p:cNvGraphicFramePr>
          <p:nvPr>
            <p:ph idx="1"/>
            <p:extLst>
              <p:ext uri="{D42A27DB-BD31-4B8C-83A1-F6EECF244321}">
                <p14:modId xmlns:p14="http://schemas.microsoft.com/office/powerpoint/2010/main" val="567229040"/>
              </p:ext>
            </p:extLst>
          </p:nvPr>
        </p:nvGraphicFramePr>
        <p:xfrm>
          <a:off x="838200" y="2342452"/>
          <a:ext cx="10515597" cy="2758568"/>
        </p:xfrm>
        <a:graphic>
          <a:graphicData uri="http://schemas.openxmlformats.org/drawingml/2006/table">
            <a:tbl>
              <a:tblPr firstRow="1" bandRow="1">
                <a:tableStyleId>{2D5ABB26-0587-4C30-8999-92F81FD0307C}</a:tableStyleId>
              </a:tblPr>
              <a:tblGrid>
                <a:gridCol w="861391">
                  <a:extLst>
                    <a:ext uri="{9D8B030D-6E8A-4147-A177-3AD203B41FA5}">
                      <a16:colId xmlns:a16="http://schemas.microsoft.com/office/drawing/2014/main" val="64628806"/>
                    </a:ext>
                  </a:extLst>
                </a:gridCol>
                <a:gridCol w="1853234">
                  <a:extLst>
                    <a:ext uri="{9D8B030D-6E8A-4147-A177-3AD203B41FA5}">
                      <a16:colId xmlns:a16="http://schemas.microsoft.com/office/drawing/2014/main" val="834121981"/>
                    </a:ext>
                  </a:extLst>
                </a:gridCol>
                <a:gridCol w="7800972">
                  <a:extLst>
                    <a:ext uri="{9D8B030D-6E8A-4147-A177-3AD203B41FA5}">
                      <a16:colId xmlns:a16="http://schemas.microsoft.com/office/drawing/2014/main" val="1003507868"/>
                    </a:ext>
                  </a:extLst>
                </a:gridCol>
              </a:tblGrid>
              <a:tr h="689642">
                <a:tc>
                  <a:txBody>
                    <a:bodyPr/>
                    <a:lstStyle/>
                    <a:p>
                      <a:endParaRPr lang="en-FI" sz="2000" dirty="0">
                        <a:solidFill>
                          <a:schemeClr val="tx2"/>
                        </a:solidFill>
                        <a:latin typeface="Ubuntu" panose="020B0504030602030204" pitchFamily="34" charset="0"/>
                      </a:endParaRPr>
                    </a:p>
                  </a:txBody>
                  <a:tcPr anchor="ctr"/>
                </a:tc>
                <a:tc>
                  <a:txBody>
                    <a:bodyPr/>
                    <a:lstStyle/>
                    <a:p>
                      <a:r>
                        <a:rPr lang="en-FI" sz="2000" dirty="0">
                          <a:solidFill>
                            <a:schemeClr val="tx2"/>
                          </a:solidFill>
                          <a:latin typeface="Ubuntu" panose="020B0504030602030204" pitchFamily="34" charset="0"/>
                        </a:rPr>
                        <a:t>2021-</a:t>
                      </a:r>
                    </a:p>
                  </a:txBody>
                  <a:tcPr anchor="ctr"/>
                </a:tc>
                <a:tc>
                  <a:txBody>
                    <a:bodyPr/>
                    <a:lstStyle/>
                    <a:p>
                      <a:r>
                        <a:rPr lang="en-FI" sz="2000" dirty="0">
                          <a:solidFill>
                            <a:schemeClr val="tx2"/>
                          </a:solidFill>
                          <a:latin typeface="Ubuntu" panose="020B0504030602030204" pitchFamily="34" charset="0"/>
                        </a:rPr>
                        <a:t>Market Development Director</a:t>
                      </a:r>
                    </a:p>
                  </a:txBody>
                  <a:tcPr anchor="ctr"/>
                </a:tc>
                <a:extLst>
                  <a:ext uri="{0D108BD9-81ED-4DB2-BD59-A6C34878D82A}">
                    <a16:rowId xmlns:a16="http://schemas.microsoft.com/office/drawing/2014/main" val="2822538698"/>
                  </a:ext>
                </a:extLst>
              </a:tr>
              <a:tr h="689642">
                <a:tc>
                  <a:txBody>
                    <a:bodyPr/>
                    <a:lstStyle/>
                    <a:p>
                      <a:endParaRPr lang="en-FI" sz="2000" dirty="0">
                        <a:solidFill>
                          <a:schemeClr val="tx2"/>
                        </a:solidFill>
                        <a:latin typeface="Ubuntu" panose="020B0504030602030204" pitchFamily="34" charset="0"/>
                      </a:endParaRPr>
                    </a:p>
                  </a:txBody>
                  <a:tcPr anchor="ctr"/>
                </a:tc>
                <a:tc>
                  <a:txBody>
                    <a:bodyPr/>
                    <a:lstStyle/>
                    <a:p>
                      <a:r>
                        <a:rPr lang="en-FI" sz="2000" dirty="0">
                          <a:solidFill>
                            <a:schemeClr val="tx2"/>
                          </a:solidFill>
                          <a:latin typeface="Ubuntu" panose="020B0504030602030204" pitchFamily="34" charset="0"/>
                        </a:rPr>
                        <a:t>2018-2021</a:t>
                      </a:r>
                    </a:p>
                  </a:txBody>
                  <a:tcPr anchor="ctr"/>
                </a:tc>
                <a:tc>
                  <a:txBody>
                    <a:bodyPr/>
                    <a:lstStyle/>
                    <a:p>
                      <a:r>
                        <a:rPr lang="en-FI" sz="2000" dirty="0">
                          <a:solidFill>
                            <a:schemeClr val="tx2"/>
                          </a:solidFill>
                          <a:latin typeface="Ubuntu" panose="020B0504030602030204" pitchFamily="34" charset="0"/>
                        </a:rPr>
                        <a:t>Sales Manager, </a:t>
                      </a:r>
                      <a:r>
                        <a:rPr lang="en-FI" sz="2000" dirty="0" err="1">
                          <a:solidFill>
                            <a:schemeClr val="tx2"/>
                          </a:solidFill>
                          <a:latin typeface="Ubuntu" panose="020B0504030602030204" pitchFamily="34" charset="0"/>
                        </a:rPr>
                        <a:t>Biocomposites</a:t>
                      </a:r>
                      <a:r>
                        <a:rPr lang="en-GB" sz="2000" dirty="0">
                          <a:solidFill>
                            <a:schemeClr val="tx2"/>
                          </a:solidFill>
                          <a:latin typeface="Ubuntu" panose="020B0504030602030204" pitchFamily="34" charset="0"/>
                        </a:rPr>
                        <a:t> &amp; Circular Solutions</a:t>
                      </a:r>
                      <a:endParaRPr lang="en-FI" sz="2000" dirty="0">
                        <a:solidFill>
                          <a:schemeClr val="tx2"/>
                        </a:solidFill>
                        <a:latin typeface="Ubuntu" panose="020B0504030602030204" pitchFamily="34" charset="0"/>
                      </a:endParaRPr>
                    </a:p>
                  </a:txBody>
                  <a:tcPr anchor="ctr"/>
                </a:tc>
                <a:extLst>
                  <a:ext uri="{0D108BD9-81ED-4DB2-BD59-A6C34878D82A}">
                    <a16:rowId xmlns:a16="http://schemas.microsoft.com/office/drawing/2014/main" val="3882591200"/>
                  </a:ext>
                </a:extLst>
              </a:tr>
              <a:tr h="689642">
                <a:tc>
                  <a:txBody>
                    <a:bodyPr/>
                    <a:lstStyle/>
                    <a:p>
                      <a:endParaRPr lang="en-FI" sz="2000" dirty="0">
                        <a:solidFill>
                          <a:schemeClr val="tx2"/>
                        </a:solidFill>
                        <a:latin typeface="Ubuntu" panose="020B0504030602030204" pitchFamily="34" charset="0"/>
                      </a:endParaRPr>
                    </a:p>
                  </a:txBody>
                  <a:tcPr anchor="ctr"/>
                </a:tc>
                <a:tc>
                  <a:txBody>
                    <a:bodyPr/>
                    <a:lstStyle/>
                    <a:p>
                      <a:r>
                        <a:rPr lang="en-FI" sz="2000" dirty="0">
                          <a:solidFill>
                            <a:schemeClr val="tx2"/>
                          </a:solidFill>
                          <a:latin typeface="Ubuntu" panose="020B0504030602030204" pitchFamily="34" charset="0"/>
                        </a:rPr>
                        <a:t>2014-2018</a:t>
                      </a:r>
                    </a:p>
                  </a:txBody>
                  <a:tcPr anchor="ctr"/>
                </a:tc>
                <a:tc>
                  <a:txBody>
                    <a:bodyPr/>
                    <a:lstStyle/>
                    <a:p>
                      <a:r>
                        <a:rPr lang="en-FI" sz="2000" dirty="0">
                          <a:solidFill>
                            <a:schemeClr val="tx2"/>
                          </a:solidFill>
                          <a:latin typeface="Ubuntu" panose="020B0504030602030204" pitchFamily="34" charset="0"/>
                        </a:rPr>
                        <a:t>Consultant, Forest Industry &amp; Biosolutions</a:t>
                      </a:r>
                    </a:p>
                  </a:txBody>
                  <a:tcPr anchor="ctr"/>
                </a:tc>
                <a:extLst>
                  <a:ext uri="{0D108BD9-81ED-4DB2-BD59-A6C34878D82A}">
                    <a16:rowId xmlns:a16="http://schemas.microsoft.com/office/drawing/2014/main" val="3697884784"/>
                  </a:ext>
                </a:extLst>
              </a:tr>
              <a:tr h="689642">
                <a:tc>
                  <a:txBody>
                    <a:bodyPr/>
                    <a:lstStyle/>
                    <a:p>
                      <a:endParaRPr lang="en-FI" sz="2000" dirty="0">
                        <a:solidFill>
                          <a:schemeClr val="tx2"/>
                        </a:solidFill>
                        <a:latin typeface="Ubuntu" panose="020B0504030602030204" pitchFamily="34" charset="0"/>
                      </a:endParaRPr>
                    </a:p>
                  </a:txBody>
                  <a:tcPr anchor="ctr"/>
                </a:tc>
                <a:tc>
                  <a:txBody>
                    <a:bodyPr/>
                    <a:lstStyle/>
                    <a:p>
                      <a:r>
                        <a:rPr lang="en-FI" sz="2000" dirty="0">
                          <a:solidFill>
                            <a:schemeClr val="tx2"/>
                          </a:solidFill>
                          <a:latin typeface="Ubuntu" panose="020B0504030602030204" pitchFamily="34" charset="0"/>
                        </a:rPr>
                        <a:t>2001-2013</a:t>
                      </a:r>
                    </a:p>
                  </a:txBody>
                  <a:tcPr anchor="ctr"/>
                </a:tc>
                <a:tc>
                  <a:txBody>
                    <a:bodyPr/>
                    <a:lstStyle/>
                    <a:p>
                      <a:r>
                        <a:rPr lang="en-FI" sz="2000" dirty="0">
                          <a:solidFill>
                            <a:schemeClr val="tx2"/>
                          </a:solidFill>
                          <a:latin typeface="Ubuntu" panose="020B0504030602030204" pitchFamily="34" charset="0"/>
                        </a:rPr>
                        <a:t>Various positions (UPM Plywood 2001-2010, “NBD” 2010-2013)</a:t>
                      </a:r>
                    </a:p>
                  </a:txBody>
                  <a:tcPr anchor="ctr"/>
                </a:tc>
                <a:extLst>
                  <a:ext uri="{0D108BD9-81ED-4DB2-BD59-A6C34878D82A}">
                    <a16:rowId xmlns:a16="http://schemas.microsoft.com/office/drawing/2014/main" val="4204837915"/>
                  </a:ext>
                </a:extLst>
              </a:tr>
            </a:tbl>
          </a:graphicData>
        </a:graphic>
      </p:graphicFrame>
      <p:grpSp>
        <p:nvGrpSpPr>
          <p:cNvPr id="3" name="Group 2">
            <a:extLst>
              <a:ext uri="{FF2B5EF4-FFF2-40B4-BE49-F238E27FC236}">
                <a16:creationId xmlns:a16="http://schemas.microsoft.com/office/drawing/2014/main" id="{21B28C2E-F811-163F-9F2B-5E7E49C92CC5}"/>
              </a:ext>
            </a:extLst>
          </p:cNvPr>
          <p:cNvGrpSpPr/>
          <p:nvPr/>
        </p:nvGrpSpPr>
        <p:grpSpPr>
          <a:xfrm>
            <a:off x="228052" y="2209894"/>
            <a:ext cx="1914939" cy="3016848"/>
            <a:chOff x="321362" y="2209894"/>
            <a:chExt cx="1914939" cy="3016848"/>
          </a:xfrm>
        </p:grpSpPr>
        <p:pic>
          <p:nvPicPr>
            <p:cNvPr id="10" name="Picture 4">
              <a:extLst>
                <a:ext uri="{FF2B5EF4-FFF2-40B4-BE49-F238E27FC236}">
                  <a16:creationId xmlns:a16="http://schemas.microsoft.com/office/drawing/2014/main" id="{7C2D32CA-C83F-C5F7-6B1B-A8D599688EC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58079" y="3084691"/>
              <a:ext cx="820898" cy="6024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ndufor">
              <a:extLst>
                <a:ext uri="{FF2B5EF4-FFF2-40B4-BE49-F238E27FC236}">
                  <a16:creationId xmlns:a16="http://schemas.microsoft.com/office/drawing/2014/main" id="{1ADAAAF1-AD29-6FEF-8404-ABDD2C6F992A}"/>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56858" y="3776257"/>
              <a:ext cx="443949" cy="586013"/>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a:extLst>
                <a:ext uri="{FF2B5EF4-FFF2-40B4-BE49-F238E27FC236}">
                  <a16:creationId xmlns:a16="http://schemas.microsoft.com/office/drawing/2014/main" id="{36481EC5-E691-9B62-9757-8D50DE0902B9}"/>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21362" y="4291963"/>
              <a:ext cx="1914939" cy="93477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A7A87369-D007-9C81-104F-EF866FA39AAC}"/>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802422" y="2209894"/>
              <a:ext cx="952817" cy="952817"/>
            </a:xfrm>
            <a:prstGeom prst="rect">
              <a:avLst/>
            </a:prstGeom>
          </p:spPr>
        </p:pic>
      </p:grpSp>
      <p:pic>
        <p:nvPicPr>
          <p:cNvPr id="14" name="Picture 13">
            <a:extLst>
              <a:ext uri="{FF2B5EF4-FFF2-40B4-BE49-F238E27FC236}">
                <a16:creationId xmlns:a16="http://schemas.microsoft.com/office/drawing/2014/main" id="{063C02DF-222C-32FA-8743-61C4D46F2D6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578430" y="5441127"/>
            <a:ext cx="482600" cy="406400"/>
          </a:xfrm>
          <a:prstGeom prst="rect">
            <a:avLst/>
          </a:prstGeom>
        </p:spPr>
      </p:pic>
      <p:sp>
        <p:nvSpPr>
          <p:cNvPr id="15" name="TextBox 14">
            <a:extLst>
              <a:ext uri="{FF2B5EF4-FFF2-40B4-BE49-F238E27FC236}">
                <a16:creationId xmlns:a16="http://schemas.microsoft.com/office/drawing/2014/main" id="{D1135B93-1211-2914-C188-FFF9CBE972E0}"/>
              </a:ext>
            </a:extLst>
          </p:cNvPr>
          <p:cNvSpPr txBox="1"/>
          <p:nvPr/>
        </p:nvSpPr>
        <p:spPr>
          <a:xfrm>
            <a:off x="4932660" y="5505828"/>
            <a:ext cx="2783876" cy="276999"/>
          </a:xfrm>
          <a:prstGeom prst="rect">
            <a:avLst/>
          </a:prstGeom>
          <a:noFill/>
        </p:spPr>
        <p:txBody>
          <a:bodyPr wrap="square" rtlCol="0">
            <a:spAutoFit/>
          </a:bodyPr>
          <a:lstStyle/>
          <a:p>
            <a:r>
              <a:rPr lang="en-GB" sz="1200" dirty="0">
                <a:latin typeface="Ubuntu" panose="020B0504030602030204" pitchFamily="34" charset="0"/>
                <a:hlinkClick r:id="rId7"/>
              </a:rPr>
              <a:t>https://www.linkedin.com/in/anttik/</a:t>
            </a:r>
            <a:endParaRPr lang="en-GB" sz="1200" dirty="0">
              <a:latin typeface="Ubuntu" panose="020B0504030602030204" pitchFamily="34" charset="0"/>
            </a:endParaRPr>
          </a:p>
        </p:txBody>
      </p:sp>
      <p:sp>
        <p:nvSpPr>
          <p:cNvPr id="16" name="TextBox 15">
            <a:extLst>
              <a:ext uri="{FF2B5EF4-FFF2-40B4-BE49-F238E27FC236}">
                <a16:creationId xmlns:a16="http://schemas.microsoft.com/office/drawing/2014/main" id="{0B46E080-AF72-E9B7-D180-E998DD3B256E}"/>
              </a:ext>
            </a:extLst>
          </p:cNvPr>
          <p:cNvSpPr txBox="1"/>
          <p:nvPr/>
        </p:nvSpPr>
        <p:spPr>
          <a:xfrm>
            <a:off x="1678977" y="1633013"/>
            <a:ext cx="9674820" cy="400110"/>
          </a:xfrm>
          <a:prstGeom prst="rect">
            <a:avLst/>
          </a:prstGeom>
          <a:noFill/>
        </p:spPr>
        <p:txBody>
          <a:bodyPr wrap="square" rtlCol="0">
            <a:spAutoFit/>
          </a:bodyPr>
          <a:lstStyle/>
          <a:p>
            <a:r>
              <a:rPr lang="en-GB" sz="2000" dirty="0">
                <a:solidFill>
                  <a:schemeClr val="tx2"/>
                </a:solidFill>
                <a:latin typeface="Ubuntu" panose="020B0504030602030204" pitchFamily="34" charset="0"/>
              </a:rPr>
              <a:t>M.Sc. (</a:t>
            </a:r>
            <a:r>
              <a:rPr lang="en-GB" sz="2000" dirty="0" err="1">
                <a:solidFill>
                  <a:schemeClr val="tx2"/>
                </a:solidFill>
                <a:latin typeface="Ubuntu" panose="020B0504030602030204" pitchFamily="34" charset="0"/>
              </a:rPr>
              <a:t>Agr</a:t>
            </a:r>
            <a:r>
              <a:rPr lang="en-GB" sz="2000" dirty="0">
                <a:solidFill>
                  <a:schemeClr val="tx2"/>
                </a:solidFill>
                <a:latin typeface="Ubuntu" panose="020B0504030602030204" pitchFamily="34" charset="0"/>
              </a:rPr>
              <a:t>. &amp; For.), Forest Economics and Marketing, University of Helsinki, 2004</a:t>
            </a:r>
            <a:endParaRPr lang="en-FI" sz="2000" dirty="0">
              <a:solidFill>
                <a:schemeClr val="tx2"/>
              </a:solidFill>
              <a:latin typeface="Ubuntu" panose="020B0504030602030204" pitchFamily="34" charset="0"/>
            </a:endParaRPr>
          </a:p>
        </p:txBody>
      </p:sp>
      <p:pic>
        <p:nvPicPr>
          <p:cNvPr id="1026" name="Picture 2" descr="MMTDK - Faculty of Agriculture and Forestry | Helsinki">
            <a:extLst>
              <a:ext uri="{FF2B5EF4-FFF2-40B4-BE49-F238E27FC236}">
                <a16:creationId xmlns:a16="http://schemas.microsoft.com/office/drawing/2014/main" id="{97E4CC80-7178-BCEE-6C61-8F08F704AAE1}"/>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927667" y="1594230"/>
            <a:ext cx="515706" cy="515706"/>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8">
            <a:extLst>
              <a:ext uri="{FF2B5EF4-FFF2-40B4-BE49-F238E27FC236}">
                <a16:creationId xmlns:a16="http://schemas.microsoft.com/office/drawing/2014/main" id="{DC2B5288-65BC-1A83-00EA-01362F3362D0}"/>
              </a:ext>
            </a:extLst>
          </p:cNvPr>
          <p:cNvSpPr>
            <a:spLocks noGrp="1"/>
          </p:cNvSpPr>
          <p:nvPr>
            <p:ph type="ftr" sz="quarter" idx="11"/>
          </p:nvPr>
        </p:nvSpPr>
        <p:spPr>
          <a:xfrm>
            <a:off x="4767158" y="6326912"/>
            <a:ext cx="2767748" cy="365125"/>
          </a:xfrm>
        </p:spPr>
        <p:txBody>
          <a:bodyPr vert="horz" lIns="91440" tIns="45720" rIns="91440" bIns="45720" rtlCol="0" anchor="ctr">
            <a:normAutofit/>
          </a:bodyPr>
          <a:lstStyle/>
          <a:p>
            <a:pPr algn="ctr">
              <a:spcAft>
                <a:spcPts val="600"/>
              </a:spcAft>
            </a:pPr>
            <a:r>
              <a:rPr lang="en-GB"/>
              <a:t>© Boreal Bioproducts 2024</a:t>
            </a:r>
            <a:endParaRPr lang="en-FI" dirty="0"/>
          </a:p>
        </p:txBody>
      </p:sp>
    </p:spTree>
    <p:extLst>
      <p:ext uri="{BB962C8B-B14F-4D97-AF65-F5344CB8AC3E}">
        <p14:creationId xmlns:p14="http://schemas.microsoft.com/office/powerpoint/2010/main" val="11223040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BB9E0B-B703-06EF-9B64-78D3D3CFB1B8}"/>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9A8119A4-F04E-814F-FA36-93F625C309DF}"/>
              </a:ext>
            </a:extLst>
          </p:cNvPr>
          <p:cNvSpPr>
            <a:spLocks noGrp="1"/>
          </p:cNvSpPr>
          <p:nvPr>
            <p:ph type="title"/>
          </p:nvPr>
        </p:nvSpPr>
        <p:spPr>
          <a:xfrm>
            <a:off x="609600" y="0"/>
            <a:ext cx="11006666" cy="1361352"/>
          </a:xfrm>
        </p:spPr>
        <p:txBody>
          <a:bodyPr vert="horz" lIns="91440" tIns="45720" rIns="91440" bIns="45720" rtlCol="0" anchor="ctr">
            <a:normAutofit/>
          </a:bodyPr>
          <a:lstStyle/>
          <a:p>
            <a:r>
              <a:rPr lang="en-GB" sz="2800" dirty="0"/>
              <a:t>Flows of Wood Material in Finland</a:t>
            </a:r>
          </a:p>
        </p:txBody>
      </p:sp>
      <p:sp>
        <p:nvSpPr>
          <p:cNvPr id="13" name="Content Placeholder 3">
            <a:extLst>
              <a:ext uri="{FF2B5EF4-FFF2-40B4-BE49-F238E27FC236}">
                <a16:creationId xmlns:a16="http://schemas.microsoft.com/office/drawing/2014/main" id="{C64559C1-66AF-54FD-14FA-04C3872134F6}"/>
              </a:ext>
            </a:extLst>
          </p:cNvPr>
          <p:cNvSpPr txBox="1">
            <a:spLocks/>
          </p:cNvSpPr>
          <p:nvPr/>
        </p:nvSpPr>
        <p:spPr>
          <a:xfrm>
            <a:off x="838200" y="1825625"/>
            <a:ext cx="5181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Tx/>
              <a:buBlip>
                <a:blip r:embed="rId2">
                  <a:extLst>
                    <a:ext uri="{96DAC541-7B7A-43D3-8B79-37D633B846F1}">
                      <asvg:svgBlip xmlns:asvg="http://schemas.microsoft.com/office/drawing/2016/SVG/main" r:embed="rId3"/>
                    </a:ext>
                  </a:extLst>
                </a:blip>
              </a:buBlip>
              <a:defRPr sz="2400" kern="1200">
                <a:solidFill>
                  <a:schemeClr val="tx1"/>
                </a:solidFill>
                <a:latin typeface="Ubuntu" panose="020B0504030602030204" pitchFamily="34" charset="0"/>
                <a:ea typeface="+mn-ea"/>
                <a:cs typeface="+mn-cs"/>
              </a:defRPr>
            </a:lvl1pPr>
            <a:lvl2pPr marL="685800" indent="-228600" algn="l" defTabSz="914400" rtl="0" eaLnBrk="1" latinLnBrk="0" hangingPunct="1">
              <a:lnSpc>
                <a:spcPct val="90000"/>
              </a:lnSpc>
              <a:spcBef>
                <a:spcPts val="500"/>
              </a:spcBef>
              <a:buFontTx/>
              <a:buBlip>
                <a:blip r:embed="rId2">
                  <a:extLst>
                    <a:ext uri="{96DAC541-7B7A-43D3-8B79-37D633B846F1}">
                      <asvg:svgBlip xmlns:asvg="http://schemas.microsoft.com/office/drawing/2016/SVG/main" r:embed="rId3"/>
                    </a:ext>
                  </a:extLst>
                </a:blip>
              </a:buBlip>
              <a:defRPr sz="2000" kern="1200">
                <a:solidFill>
                  <a:schemeClr val="tx1"/>
                </a:solidFill>
                <a:latin typeface="Ubuntu" panose="020B0504030602030204" pitchFamily="34" charset="0"/>
                <a:ea typeface="+mn-ea"/>
                <a:cs typeface="+mn-cs"/>
              </a:defRPr>
            </a:lvl2pPr>
            <a:lvl3pPr marL="1143000" indent="-228600" algn="l" defTabSz="914400" rtl="0" eaLnBrk="1" latinLnBrk="0" hangingPunct="1">
              <a:lnSpc>
                <a:spcPct val="90000"/>
              </a:lnSpc>
              <a:spcBef>
                <a:spcPts val="500"/>
              </a:spcBef>
              <a:buFontTx/>
              <a:buBlip>
                <a:blip r:embed="rId2">
                  <a:extLst>
                    <a:ext uri="{96DAC541-7B7A-43D3-8B79-37D633B846F1}">
                      <asvg:svgBlip xmlns:asvg="http://schemas.microsoft.com/office/drawing/2016/SVG/main" r:embed="rId3"/>
                    </a:ext>
                  </a:extLst>
                </a:blip>
              </a:buBlip>
              <a:defRPr sz="1800" kern="1200">
                <a:solidFill>
                  <a:schemeClr val="tx1"/>
                </a:solidFill>
                <a:latin typeface="Ubuntu" panose="020B0504030602030204" pitchFamily="34" charset="0"/>
                <a:ea typeface="+mn-ea"/>
                <a:cs typeface="+mn-cs"/>
              </a:defRPr>
            </a:lvl3pPr>
            <a:lvl4pPr marL="1600200" indent="-228600" algn="l" defTabSz="914400" rtl="0" eaLnBrk="1" latinLnBrk="0" hangingPunct="1">
              <a:lnSpc>
                <a:spcPct val="90000"/>
              </a:lnSpc>
              <a:spcBef>
                <a:spcPts val="500"/>
              </a:spcBef>
              <a:buFontTx/>
              <a:buBlip>
                <a:blip r:embed="rId2">
                  <a:extLst>
                    <a:ext uri="{96DAC541-7B7A-43D3-8B79-37D633B846F1}">
                      <asvg:svgBlip xmlns:asvg="http://schemas.microsoft.com/office/drawing/2016/SVG/main" r:embed="rId3"/>
                    </a:ext>
                  </a:extLst>
                </a:blip>
              </a:buBlip>
              <a:defRPr sz="1600" kern="1200">
                <a:solidFill>
                  <a:schemeClr val="tx1"/>
                </a:solidFill>
                <a:latin typeface="Ubuntu" panose="020B0504030602030204" pitchFamily="34" charset="0"/>
                <a:ea typeface="+mn-ea"/>
                <a:cs typeface="+mn-cs"/>
              </a:defRPr>
            </a:lvl4pPr>
            <a:lvl5pPr marL="2057400" indent="-228600" algn="l" defTabSz="914400" rtl="0" eaLnBrk="1" latinLnBrk="0" hangingPunct="1">
              <a:lnSpc>
                <a:spcPct val="90000"/>
              </a:lnSpc>
              <a:spcBef>
                <a:spcPts val="500"/>
              </a:spcBef>
              <a:buFontTx/>
              <a:buBlip>
                <a:blip r:embed="rId2">
                  <a:extLst>
                    <a:ext uri="{96DAC541-7B7A-43D3-8B79-37D633B846F1}">
                      <asvg:svgBlip xmlns:asvg="http://schemas.microsoft.com/office/drawing/2016/SVG/main" r:embed="rId3"/>
                    </a:ext>
                  </a:extLst>
                </a:blip>
              </a:buBlip>
              <a:defRPr sz="1600" kern="1200">
                <a:solidFill>
                  <a:schemeClr val="tx1"/>
                </a:solidFill>
                <a:latin typeface="Ubuntu" panose="020B05040306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a:solidFill>
                  <a:schemeClr val="tx2"/>
                </a:solidFill>
              </a:rPr>
              <a:t>In 2022, the total consumption of wood dry-matter was 36.8 million </a:t>
            </a:r>
            <a:r>
              <a:rPr lang="en-US" sz="2000" dirty="0" err="1">
                <a:solidFill>
                  <a:schemeClr val="tx2"/>
                </a:solidFill>
              </a:rPr>
              <a:t>tonnes</a:t>
            </a:r>
            <a:r>
              <a:rPr lang="en-US" sz="2000" dirty="0">
                <a:solidFill>
                  <a:schemeClr val="tx2"/>
                </a:solidFill>
              </a:rPr>
              <a:t>.</a:t>
            </a:r>
          </a:p>
          <a:p>
            <a:pPr marL="0" indent="0">
              <a:buNone/>
            </a:pPr>
            <a:r>
              <a:rPr lang="en-US" sz="2000" dirty="0">
                <a:solidFill>
                  <a:schemeClr val="tx2"/>
                </a:solidFill>
              </a:rPr>
              <a:t>According to the forest sector’s mass balance, ~60% of all wood dry-matter ends up for energy generation. </a:t>
            </a:r>
          </a:p>
          <a:p>
            <a:pPr marL="0" indent="0">
              <a:buNone/>
            </a:pPr>
            <a:r>
              <a:rPr lang="en-US" sz="2000" dirty="0">
                <a:solidFill>
                  <a:schemeClr val="tx2"/>
                </a:solidFill>
              </a:rPr>
              <a:t>Most of the wood dry-matter ending up in energy production consists of either </a:t>
            </a:r>
          </a:p>
          <a:p>
            <a:pPr marL="800100" lvl="1" indent="-342900">
              <a:buFont typeface="+mj-lt"/>
              <a:buAutoNum type="arabicPeriod"/>
            </a:pPr>
            <a:r>
              <a:rPr lang="en-US" dirty="0">
                <a:solidFill>
                  <a:schemeClr val="tx2"/>
                </a:solidFill>
              </a:rPr>
              <a:t>forest industry by-products or various wood residues, or</a:t>
            </a:r>
          </a:p>
          <a:p>
            <a:pPr marL="800100" lvl="1" indent="-342900">
              <a:buFont typeface="+mj-lt"/>
              <a:buAutoNum type="arabicPeriod"/>
            </a:pPr>
            <a:r>
              <a:rPr lang="en-US" dirty="0">
                <a:solidFill>
                  <a:schemeClr val="tx2"/>
                </a:solidFill>
              </a:rPr>
              <a:t>black liquor and other concentrated liquors from wood pulp industry</a:t>
            </a:r>
          </a:p>
        </p:txBody>
      </p:sp>
      <p:sp>
        <p:nvSpPr>
          <p:cNvPr id="19" name="Footer Placeholder 38">
            <a:extLst>
              <a:ext uri="{FF2B5EF4-FFF2-40B4-BE49-F238E27FC236}">
                <a16:creationId xmlns:a16="http://schemas.microsoft.com/office/drawing/2014/main" id="{2EE89710-6B11-4633-1571-F6843765588C}"/>
              </a:ext>
            </a:extLst>
          </p:cNvPr>
          <p:cNvSpPr>
            <a:spLocks noGrp="1"/>
          </p:cNvSpPr>
          <p:nvPr>
            <p:ph type="ftr" sz="quarter" idx="11"/>
          </p:nvPr>
        </p:nvSpPr>
        <p:spPr>
          <a:xfrm>
            <a:off x="4767158" y="6326912"/>
            <a:ext cx="2767748" cy="365125"/>
          </a:xfrm>
        </p:spPr>
        <p:txBody>
          <a:bodyPr vert="horz" lIns="91440" tIns="45720" rIns="91440" bIns="45720" rtlCol="0" anchor="ctr">
            <a:normAutofit/>
          </a:bodyPr>
          <a:lstStyle/>
          <a:p>
            <a:pPr algn="ctr">
              <a:spcAft>
                <a:spcPts val="600"/>
              </a:spcAft>
            </a:pPr>
            <a:r>
              <a:rPr lang="en-GB"/>
              <a:t>© Boreal Bioproducts 2024</a:t>
            </a:r>
            <a:endParaRPr lang="en-FI" dirty="0"/>
          </a:p>
        </p:txBody>
      </p:sp>
      <p:graphicFrame>
        <p:nvGraphicFramePr>
          <p:cNvPr id="25" name="Content Placeholder 24">
            <a:extLst>
              <a:ext uri="{FF2B5EF4-FFF2-40B4-BE49-F238E27FC236}">
                <a16:creationId xmlns:a16="http://schemas.microsoft.com/office/drawing/2014/main" id="{55924445-8D7B-35A2-0303-A1B3053430BF}"/>
              </a:ext>
            </a:extLst>
          </p:cNvPr>
          <p:cNvGraphicFramePr>
            <a:graphicFrameLocks noGrp="1"/>
          </p:cNvGraphicFramePr>
          <p:nvPr>
            <p:ph sz="half" idx="2"/>
            <p:extLst>
              <p:ext uri="{D42A27DB-BD31-4B8C-83A1-F6EECF244321}">
                <p14:modId xmlns:p14="http://schemas.microsoft.com/office/powerpoint/2010/main" val="493737926"/>
              </p:ext>
            </p:extLst>
          </p:nvPr>
        </p:nvGraphicFramePr>
        <p:xfrm>
          <a:off x="6172200" y="1825625"/>
          <a:ext cx="5181600" cy="4351338"/>
        </p:xfrm>
        <a:graphic>
          <a:graphicData uri="http://schemas.openxmlformats.org/drawingml/2006/chart">
            <c:chart xmlns:c="http://schemas.openxmlformats.org/drawingml/2006/chart" xmlns:r="http://schemas.openxmlformats.org/officeDocument/2006/relationships" r:id="rId4"/>
          </a:graphicData>
        </a:graphic>
      </p:graphicFrame>
      <p:sp>
        <p:nvSpPr>
          <p:cNvPr id="26" name="TextBox 25">
            <a:extLst>
              <a:ext uri="{FF2B5EF4-FFF2-40B4-BE49-F238E27FC236}">
                <a16:creationId xmlns:a16="http://schemas.microsoft.com/office/drawing/2014/main" id="{729FDFCC-A605-5C6F-E44E-4AF7275FB5ED}"/>
              </a:ext>
            </a:extLst>
          </p:cNvPr>
          <p:cNvSpPr txBox="1"/>
          <p:nvPr/>
        </p:nvSpPr>
        <p:spPr>
          <a:xfrm>
            <a:off x="8005762" y="6007686"/>
            <a:ext cx="1514475" cy="276999"/>
          </a:xfrm>
          <a:prstGeom prst="rect">
            <a:avLst/>
          </a:prstGeom>
          <a:noFill/>
        </p:spPr>
        <p:txBody>
          <a:bodyPr wrap="square" rtlCol="0">
            <a:spAutoFit/>
          </a:bodyPr>
          <a:lstStyle/>
          <a:p>
            <a:pPr algn="ctr"/>
            <a:r>
              <a:rPr lang="en-GB" sz="1200" dirty="0">
                <a:solidFill>
                  <a:schemeClr val="tx2"/>
                </a:solidFill>
                <a:latin typeface="Ubuntu" panose="020B0504030602030204" pitchFamily="34" charset="0"/>
              </a:rPr>
              <a:t>Source: LUKE</a:t>
            </a:r>
          </a:p>
        </p:txBody>
      </p:sp>
    </p:spTree>
    <p:extLst>
      <p:ext uri="{BB962C8B-B14F-4D97-AF65-F5344CB8AC3E}">
        <p14:creationId xmlns:p14="http://schemas.microsoft.com/office/powerpoint/2010/main" val="33307291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390D1-5C35-7947-80F1-0FB5EDF9CCE4}"/>
              </a:ext>
            </a:extLst>
          </p:cNvPr>
          <p:cNvSpPr>
            <a:spLocks noGrp="1"/>
          </p:cNvSpPr>
          <p:nvPr>
            <p:ph type="title"/>
          </p:nvPr>
        </p:nvSpPr>
        <p:spPr>
          <a:xfrm>
            <a:off x="609600" y="0"/>
            <a:ext cx="10745788" cy="1375144"/>
          </a:xfrm>
        </p:spPr>
        <p:txBody>
          <a:bodyPr>
            <a:normAutofit/>
          </a:bodyPr>
          <a:lstStyle/>
          <a:p>
            <a:r>
              <a:rPr lang="en-GB" sz="2800" dirty="0"/>
              <a:t>By-products of Sawmilling</a:t>
            </a:r>
          </a:p>
        </p:txBody>
      </p:sp>
      <p:sp>
        <p:nvSpPr>
          <p:cNvPr id="3" name="Text Placeholder 2">
            <a:extLst>
              <a:ext uri="{FF2B5EF4-FFF2-40B4-BE49-F238E27FC236}">
                <a16:creationId xmlns:a16="http://schemas.microsoft.com/office/drawing/2014/main" id="{0E27AAF9-5628-3D15-CE92-405753E08D6A}"/>
              </a:ext>
            </a:extLst>
          </p:cNvPr>
          <p:cNvSpPr>
            <a:spLocks noGrp="1"/>
          </p:cNvSpPr>
          <p:nvPr>
            <p:ph type="body" idx="1"/>
          </p:nvPr>
        </p:nvSpPr>
        <p:spPr>
          <a:xfrm>
            <a:off x="842964" y="1512393"/>
            <a:ext cx="10512424" cy="823912"/>
          </a:xfrm>
        </p:spPr>
        <p:txBody>
          <a:bodyPr anchor="t">
            <a:normAutofit fontScale="92500"/>
          </a:bodyPr>
          <a:lstStyle/>
          <a:p>
            <a:r>
              <a:rPr lang="en-US" b="0" dirty="0">
                <a:solidFill>
                  <a:schemeClr val="tx2"/>
                </a:solidFill>
              </a:rPr>
              <a:t>Logs needed to produce one cubic meter of sawn goods varies from plant to plant. On average, about 2.2 m</a:t>
            </a:r>
            <a:r>
              <a:rPr lang="en-US" b="0" baseline="30000" dirty="0">
                <a:solidFill>
                  <a:schemeClr val="tx2"/>
                </a:solidFill>
              </a:rPr>
              <a:t>3</a:t>
            </a:r>
            <a:r>
              <a:rPr lang="en-US" b="0" dirty="0">
                <a:solidFill>
                  <a:schemeClr val="tx2"/>
                </a:solidFill>
              </a:rPr>
              <a:t> of logs are needed for 1 m</a:t>
            </a:r>
            <a:r>
              <a:rPr lang="en-US" b="0" baseline="30000" dirty="0">
                <a:solidFill>
                  <a:schemeClr val="tx2"/>
                </a:solidFill>
              </a:rPr>
              <a:t>3</a:t>
            </a:r>
            <a:r>
              <a:rPr lang="en-US" b="0" dirty="0">
                <a:solidFill>
                  <a:schemeClr val="tx2"/>
                </a:solidFill>
              </a:rPr>
              <a:t> of sawn goods.</a:t>
            </a:r>
          </a:p>
          <a:p>
            <a:endParaRPr lang="en-GB" b="0" dirty="0">
              <a:solidFill>
                <a:schemeClr val="tx2"/>
              </a:solidFill>
            </a:endParaRPr>
          </a:p>
        </p:txBody>
      </p:sp>
      <p:sp>
        <p:nvSpPr>
          <p:cNvPr id="4" name="Content Placeholder 3">
            <a:extLst>
              <a:ext uri="{FF2B5EF4-FFF2-40B4-BE49-F238E27FC236}">
                <a16:creationId xmlns:a16="http://schemas.microsoft.com/office/drawing/2014/main" id="{63B58D5B-4D72-8D04-3320-E916B665DF2E}"/>
              </a:ext>
            </a:extLst>
          </p:cNvPr>
          <p:cNvSpPr>
            <a:spLocks noGrp="1"/>
          </p:cNvSpPr>
          <p:nvPr>
            <p:ph sz="half" idx="2"/>
          </p:nvPr>
        </p:nvSpPr>
        <p:spPr/>
        <p:txBody>
          <a:bodyPr>
            <a:normAutofit lnSpcReduction="10000"/>
          </a:bodyPr>
          <a:lstStyle/>
          <a:p>
            <a:pPr marL="0" indent="0">
              <a:buNone/>
            </a:pPr>
            <a:r>
              <a:rPr lang="en-US" sz="2000" dirty="0">
                <a:solidFill>
                  <a:schemeClr val="tx2"/>
                </a:solidFill>
              </a:rPr>
              <a:t>2.2 m</a:t>
            </a:r>
            <a:r>
              <a:rPr lang="en-US" sz="2000" baseline="30000" dirty="0">
                <a:solidFill>
                  <a:schemeClr val="tx2"/>
                </a:solidFill>
              </a:rPr>
              <a:t>3</a:t>
            </a:r>
            <a:r>
              <a:rPr lang="en-US" sz="2000" dirty="0">
                <a:solidFill>
                  <a:schemeClr val="tx2"/>
                </a:solidFill>
              </a:rPr>
              <a:t> of logs needed to produce 1 m</a:t>
            </a:r>
            <a:r>
              <a:rPr lang="en-US" sz="2000" baseline="30000" dirty="0">
                <a:solidFill>
                  <a:schemeClr val="tx2"/>
                </a:solidFill>
              </a:rPr>
              <a:t>3</a:t>
            </a:r>
            <a:r>
              <a:rPr lang="en-US" sz="2000" dirty="0">
                <a:solidFill>
                  <a:schemeClr val="tx2"/>
                </a:solidFill>
              </a:rPr>
              <a:t> of sawn goods generates by-products as follows:</a:t>
            </a:r>
          </a:p>
          <a:p>
            <a:pPr lvl="1">
              <a:buFont typeface="Arial" panose="020B0604020202020204" pitchFamily="34" charset="0"/>
              <a:buChar char="•"/>
            </a:pPr>
            <a:r>
              <a:rPr lang="en-US" dirty="0">
                <a:solidFill>
                  <a:schemeClr val="tx2"/>
                </a:solidFill>
              </a:rPr>
              <a:t>0.7 m</a:t>
            </a:r>
            <a:r>
              <a:rPr lang="en-US" baseline="30000" dirty="0">
                <a:solidFill>
                  <a:schemeClr val="tx2"/>
                </a:solidFill>
              </a:rPr>
              <a:t>3</a:t>
            </a:r>
            <a:r>
              <a:rPr lang="en-US" dirty="0">
                <a:solidFill>
                  <a:schemeClr val="tx2"/>
                </a:solidFill>
              </a:rPr>
              <a:t> (32%) of wood chips</a:t>
            </a:r>
          </a:p>
          <a:p>
            <a:pPr lvl="1">
              <a:buFont typeface="Arial" panose="020B0604020202020204" pitchFamily="34" charset="0"/>
              <a:buChar char="•"/>
            </a:pPr>
            <a:r>
              <a:rPr lang="en-US" dirty="0">
                <a:solidFill>
                  <a:schemeClr val="tx2"/>
                </a:solidFill>
              </a:rPr>
              <a:t>0.3 m</a:t>
            </a:r>
            <a:r>
              <a:rPr lang="en-US" baseline="30000" dirty="0">
                <a:solidFill>
                  <a:schemeClr val="tx2"/>
                </a:solidFill>
              </a:rPr>
              <a:t>3</a:t>
            </a:r>
            <a:r>
              <a:rPr lang="en-US" dirty="0">
                <a:solidFill>
                  <a:schemeClr val="tx2"/>
                </a:solidFill>
              </a:rPr>
              <a:t> (14%) of sawdust</a:t>
            </a:r>
          </a:p>
          <a:p>
            <a:pPr lvl="1">
              <a:buFont typeface="Arial" panose="020B0604020202020204" pitchFamily="34" charset="0"/>
              <a:buChar char="•"/>
            </a:pPr>
            <a:r>
              <a:rPr lang="en-US" dirty="0">
                <a:solidFill>
                  <a:schemeClr val="tx2"/>
                </a:solidFill>
              </a:rPr>
              <a:t>0.2 m</a:t>
            </a:r>
            <a:r>
              <a:rPr lang="en-US" baseline="30000" dirty="0">
                <a:solidFill>
                  <a:schemeClr val="tx2"/>
                </a:solidFill>
              </a:rPr>
              <a:t>3</a:t>
            </a:r>
            <a:r>
              <a:rPr lang="en-US" dirty="0">
                <a:solidFill>
                  <a:schemeClr val="tx2"/>
                </a:solidFill>
              </a:rPr>
              <a:t> (9%) of bark</a:t>
            </a:r>
          </a:p>
          <a:p>
            <a:pPr marL="0" indent="0">
              <a:buNone/>
            </a:pPr>
            <a:r>
              <a:rPr lang="en-US" sz="2000" dirty="0">
                <a:solidFill>
                  <a:schemeClr val="tx2"/>
                </a:solidFill>
              </a:rPr>
              <a:t>Wood chips are an excellent raw material for the pulp and pulp industry. </a:t>
            </a:r>
          </a:p>
          <a:p>
            <a:pPr marL="0" indent="0">
              <a:buNone/>
            </a:pPr>
            <a:r>
              <a:rPr lang="en-US" sz="2000" dirty="0">
                <a:solidFill>
                  <a:schemeClr val="tx2"/>
                </a:solidFill>
              </a:rPr>
              <a:t>Sawdust is used for the production of chipboard and pellets. </a:t>
            </a:r>
          </a:p>
          <a:p>
            <a:pPr marL="0" indent="0">
              <a:buNone/>
            </a:pPr>
            <a:r>
              <a:rPr lang="en-US" sz="2000" dirty="0">
                <a:solidFill>
                  <a:schemeClr val="tx2"/>
                </a:solidFill>
              </a:rPr>
              <a:t>The bark is used as a fuel for energy, often supported by dry sawdust.</a:t>
            </a:r>
            <a:endParaRPr lang="en-GB" sz="2000" dirty="0">
              <a:solidFill>
                <a:schemeClr val="tx2"/>
              </a:solidFill>
            </a:endParaRPr>
          </a:p>
          <a:p>
            <a:endParaRPr lang="en-GB" sz="2800" dirty="0"/>
          </a:p>
        </p:txBody>
      </p:sp>
      <p:sp>
        <p:nvSpPr>
          <p:cNvPr id="7" name="Footer Placeholder 6">
            <a:extLst>
              <a:ext uri="{FF2B5EF4-FFF2-40B4-BE49-F238E27FC236}">
                <a16:creationId xmlns:a16="http://schemas.microsoft.com/office/drawing/2014/main" id="{56857B3D-DE52-32A8-44FA-0A5B12FE6869}"/>
              </a:ext>
            </a:extLst>
          </p:cNvPr>
          <p:cNvSpPr>
            <a:spLocks noGrp="1"/>
          </p:cNvSpPr>
          <p:nvPr>
            <p:ph type="ftr" sz="quarter" idx="11"/>
          </p:nvPr>
        </p:nvSpPr>
        <p:spPr/>
        <p:txBody>
          <a:bodyPr/>
          <a:lstStyle/>
          <a:p>
            <a:r>
              <a:rPr lang="en-US"/>
              <a:t>© Boreal Bioproducts 2024</a:t>
            </a:r>
            <a:endParaRPr lang="en-FI"/>
          </a:p>
        </p:txBody>
      </p:sp>
      <p:pic>
        <p:nvPicPr>
          <p:cNvPr id="8" name="Content Placeholder 6">
            <a:extLst>
              <a:ext uri="{FF2B5EF4-FFF2-40B4-BE49-F238E27FC236}">
                <a16:creationId xmlns:a16="http://schemas.microsoft.com/office/drawing/2014/main" id="{B8E09547-3337-F6DF-DCC9-127F57DE13EF}"/>
              </a:ext>
            </a:extLst>
          </p:cNvPr>
          <p:cNvPicPr>
            <a:picLocks noChangeAspect="1"/>
          </p:cNvPicPr>
          <p:nvPr/>
        </p:nvPicPr>
        <p:blipFill>
          <a:blip r:embed="rId2"/>
          <a:stretch>
            <a:fillRect/>
          </a:stretch>
        </p:blipFill>
        <p:spPr>
          <a:xfrm>
            <a:off x="7527873" y="2505075"/>
            <a:ext cx="2471841" cy="3684588"/>
          </a:xfrm>
          <a:prstGeom prst="rect">
            <a:avLst/>
          </a:prstGeom>
        </p:spPr>
      </p:pic>
      <p:sp>
        <p:nvSpPr>
          <p:cNvPr id="9" name="TextBox 8">
            <a:extLst>
              <a:ext uri="{FF2B5EF4-FFF2-40B4-BE49-F238E27FC236}">
                <a16:creationId xmlns:a16="http://schemas.microsoft.com/office/drawing/2014/main" id="{B72DA32C-5990-03D7-C3B8-EAE7A6551CBE}"/>
              </a:ext>
            </a:extLst>
          </p:cNvPr>
          <p:cNvSpPr txBox="1"/>
          <p:nvPr/>
        </p:nvSpPr>
        <p:spPr>
          <a:xfrm>
            <a:off x="7839075" y="5888827"/>
            <a:ext cx="2160640" cy="276999"/>
          </a:xfrm>
          <a:prstGeom prst="rect">
            <a:avLst/>
          </a:prstGeom>
          <a:solidFill>
            <a:schemeClr val="bg1"/>
          </a:solidFill>
        </p:spPr>
        <p:txBody>
          <a:bodyPr wrap="square" rtlCol="0">
            <a:spAutoFit/>
          </a:bodyPr>
          <a:lstStyle/>
          <a:p>
            <a:pPr algn="ctr"/>
            <a:r>
              <a:rPr lang="en-GB" sz="1200" dirty="0">
                <a:solidFill>
                  <a:schemeClr val="tx2"/>
                </a:solidFill>
                <a:latin typeface="Ubuntu" panose="020B0504030602030204" pitchFamily="34" charset="0"/>
              </a:rPr>
              <a:t>Image: </a:t>
            </a:r>
            <a:r>
              <a:rPr lang="en-GB" sz="1200" dirty="0" err="1">
                <a:solidFill>
                  <a:schemeClr val="tx2"/>
                </a:solidFill>
                <a:latin typeface="Ubuntu" panose="020B0504030602030204" pitchFamily="34" charset="0"/>
              </a:rPr>
              <a:t>Tapion</a:t>
            </a:r>
            <a:r>
              <a:rPr lang="en-GB" sz="1200" dirty="0">
                <a:solidFill>
                  <a:schemeClr val="tx2"/>
                </a:solidFill>
                <a:latin typeface="Ubuntu" panose="020B0504030602030204" pitchFamily="34" charset="0"/>
              </a:rPr>
              <a:t> </a:t>
            </a:r>
            <a:r>
              <a:rPr lang="en-GB" sz="1200" dirty="0" err="1">
                <a:solidFill>
                  <a:schemeClr val="tx2"/>
                </a:solidFill>
                <a:latin typeface="Ubuntu" panose="020B0504030602030204" pitchFamily="34" charset="0"/>
              </a:rPr>
              <a:t>taskukirja</a:t>
            </a:r>
            <a:endParaRPr lang="en-GB" sz="1200" dirty="0">
              <a:solidFill>
                <a:schemeClr val="tx2"/>
              </a:solidFill>
              <a:latin typeface="Ubuntu" panose="020B0504030602030204" pitchFamily="34" charset="0"/>
            </a:endParaRPr>
          </a:p>
        </p:txBody>
      </p:sp>
    </p:spTree>
    <p:extLst>
      <p:ext uri="{BB962C8B-B14F-4D97-AF65-F5344CB8AC3E}">
        <p14:creationId xmlns:p14="http://schemas.microsoft.com/office/powerpoint/2010/main" val="20674413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64801C-8623-ECE8-CB71-7B77D25CF1E4}"/>
              </a:ext>
            </a:extLst>
          </p:cNvPr>
          <p:cNvSpPr>
            <a:spLocks noGrp="1"/>
          </p:cNvSpPr>
          <p:nvPr>
            <p:ph type="title"/>
          </p:nvPr>
        </p:nvSpPr>
        <p:spPr>
          <a:xfrm>
            <a:off x="620713" y="0"/>
            <a:ext cx="9609137" cy="1375144"/>
          </a:xfrm>
        </p:spPr>
        <p:txBody>
          <a:bodyPr>
            <a:noAutofit/>
          </a:bodyPr>
          <a:lstStyle/>
          <a:p>
            <a:r>
              <a:rPr lang="en-US" sz="2800" dirty="0"/>
              <a:t>“Everything that can be made with fossil-based material            </a:t>
            </a:r>
            <a:br>
              <a:rPr lang="en-US" sz="2800" dirty="0"/>
            </a:br>
            <a:r>
              <a:rPr lang="en-US" sz="2800" dirty="0"/>
              <a:t>  today can be made from a tree tomorrow” – </a:t>
            </a:r>
            <a:r>
              <a:rPr lang="en-US" sz="2800" dirty="0" err="1"/>
              <a:t>Stora</a:t>
            </a:r>
            <a:r>
              <a:rPr lang="en-US" sz="2800" dirty="0"/>
              <a:t> Enso</a:t>
            </a:r>
            <a:endParaRPr lang="en-GB" sz="2800" dirty="0"/>
          </a:p>
        </p:txBody>
      </p:sp>
      <p:sp>
        <p:nvSpPr>
          <p:cNvPr id="3" name="Text Placeholder 2">
            <a:extLst>
              <a:ext uri="{FF2B5EF4-FFF2-40B4-BE49-F238E27FC236}">
                <a16:creationId xmlns:a16="http://schemas.microsoft.com/office/drawing/2014/main" id="{33D87A77-4B4C-2B5D-052E-458A6EE58698}"/>
              </a:ext>
            </a:extLst>
          </p:cNvPr>
          <p:cNvSpPr>
            <a:spLocks noGrp="1"/>
          </p:cNvSpPr>
          <p:nvPr>
            <p:ph type="body" idx="1"/>
          </p:nvPr>
        </p:nvSpPr>
        <p:spPr>
          <a:xfrm>
            <a:off x="620713" y="1500188"/>
            <a:ext cx="10952162" cy="823912"/>
          </a:xfrm>
        </p:spPr>
        <p:txBody>
          <a:bodyPr anchor="ctr">
            <a:noAutofit/>
          </a:bodyPr>
          <a:lstStyle/>
          <a:p>
            <a:pPr algn="just"/>
            <a:r>
              <a:rPr lang="en-US" sz="2000" b="0" dirty="0">
                <a:solidFill>
                  <a:schemeClr val="tx2"/>
                </a:solidFill>
              </a:rPr>
              <a:t>Forest industry side streams are assuming an increasingly important role for the sector’s future. The industrial use of side streams means more careful utilization and more valuable uses of the wood felled from the forest.</a:t>
            </a:r>
          </a:p>
        </p:txBody>
      </p:sp>
      <p:sp>
        <p:nvSpPr>
          <p:cNvPr id="4" name="Content Placeholder 3">
            <a:extLst>
              <a:ext uri="{FF2B5EF4-FFF2-40B4-BE49-F238E27FC236}">
                <a16:creationId xmlns:a16="http://schemas.microsoft.com/office/drawing/2014/main" id="{9404B101-C89B-8084-B11B-6B2926EA0010}"/>
              </a:ext>
            </a:extLst>
          </p:cNvPr>
          <p:cNvSpPr>
            <a:spLocks noGrp="1"/>
          </p:cNvSpPr>
          <p:nvPr>
            <p:ph sz="half" idx="2"/>
          </p:nvPr>
        </p:nvSpPr>
        <p:spPr>
          <a:xfrm>
            <a:off x="2196526" y="2505074"/>
            <a:ext cx="3838575" cy="1689894"/>
          </a:xfrm>
        </p:spPr>
        <p:txBody>
          <a:bodyPr>
            <a:noAutofit/>
          </a:bodyPr>
          <a:lstStyle/>
          <a:p>
            <a:pPr marL="0" indent="0">
              <a:buNone/>
            </a:pPr>
            <a:r>
              <a:rPr lang="en-US" sz="1600" b="1" dirty="0" err="1">
                <a:solidFill>
                  <a:schemeClr val="tx2"/>
                </a:solidFill>
              </a:rPr>
              <a:t>Soilfood</a:t>
            </a:r>
            <a:r>
              <a:rPr lang="en-US" sz="1600" dirty="0">
                <a:solidFill>
                  <a:schemeClr val="tx2"/>
                </a:solidFill>
              </a:rPr>
              <a:t>: Paperboard production side streams  are converted for use in soil improvement. Their wood-based </a:t>
            </a:r>
            <a:r>
              <a:rPr lang="en-US" sz="1600" dirty="0" err="1">
                <a:solidFill>
                  <a:schemeClr val="tx2"/>
                </a:solidFill>
              </a:rPr>
              <a:t>fibre</a:t>
            </a:r>
            <a:r>
              <a:rPr lang="en-US" sz="1600" dirty="0">
                <a:solidFill>
                  <a:schemeClr val="tx2"/>
                </a:solidFill>
              </a:rPr>
              <a:t> product increases the content of organic matter in arable land and improves its water retention, as well as binding carbon in the soil.</a:t>
            </a:r>
            <a:endParaRPr lang="en-US" sz="1600" b="1" dirty="0">
              <a:solidFill>
                <a:schemeClr val="tx2"/>
              </a:solidFill>
            </a:endParaRPr>
          </a:p>
          <a:p>
            <a:pPr marL="0" indent="0">
              <a:buNone/>
            </a:pPr>
            <a:endParaRPr lang="en-GB" sz="1600" dirty="0">
              <a:solidFill>
                <a:schemeClr val="tx2"/>
              </a:solidFill>
            </a:endParaRPr>
          </a:p>
        </p:txBody>
      </p:sp>
      <p:sp>
        <p:nvSpPr>
          <p:cNvPr id="6" name="Content Placeholder 5">
            <a:extLst>
              <a:ext uri="{FF2B5EF4-FFF2-40B4-BE49-F238E27FC236}">
                <a16:creationId xmlns:a16="http://schemas.microsoft.com/office/drawing/2014/main" id="{17C8C8B0-EAD0-C068-D9C8-4690B2777E5E}"/>
              </a:ext>
            </a:extLst>
          </p:cNvPr>
          <p:cNvSpPr>
            <a:spLocks noGrp="1"/>
          </p:cNvSpPr>
          <p:nvPr>
            <p:ph sz="quarter" idx="4"/>
          </p:nvPr>
        </p:nvSpPr>
        <p:spPr>
          <a:xfrm>
            <a:off x="6156899" y="4355235"/>
            <a:ext cx="3838575" cy="1971677"/>
          </a:xfrm>
        </p:spPr>
        <p:txBody>
          <a:bodyPr>
            <a:noAutofit/>
          </a:bodyPr>
          <a:lstStyle/>
          <a:p>
            <a:pPr marL="0" indent="0">
              <a:buNone/>
            </a:pPr>
            <a:r>
              <a:rPr lang="en-US" sz="1600" b="1" dirty="0" err="1">
                <a:solidFill>
                  <a:schemeClr val="tx2"/>
                </a:solidFill>
              </a:rPr>
              <a:t>Stora</a:t>
            </a:r>
            <a:r>
              <a:rPr lang="en-US" sz="1600" b="1" dirty="0">
                <a:solidFill>
                  <a:schemeClr val="tx2"/>
                </a:solidFill>
              </a:rPr>
              <a:t> Enso</a:t>
            </a:r>
            <a:r>
              <a:rPr lang="en-US" sz="1600" dirty="0">
                <a:solidFill>
                  <a:schemeClr val="tx2"/>
                </a:solidFill>
              </a:rPr>
              <a:t>: Lignin replaces the non-renewable graphite used in batteries. A lignin battery can be charged 2-3 times faster than a conventional graphite battery. The technology also allows a greater energy density, reducing the need for charging.</a:t>
            </a:r>
            <a:endParaRPr lang="en-GB" sz="1600" dirty="0">
              <a:solidFill>
                <a:schemeClr val="tx2"/>
              </a:solidFill>
            </a:endParaRPr>
          </a:p>
        </p:txBody>
      </p:sp>
      <p:sp>
        <p:nvSpPr>
          <p:cNvPr id="7" name="Footer Placeholder 6">
            <a:extLst>
              <a:ext uri="{FF2B5EF4-FFF2-40B4-BE49-F238E27FC236}">
                <a16:creationId xmlns:a16="http://schemas.microsoft.com/office/drawing/2014/main" id="{B247025E-9165-1778-8C2C-6E9C118B7E7A}"/>
              </a:ext>
            </a:extLst>
          </p:cNvPr>
          <p:cNvSpPr>
            <a:spLocks noGrp="1"/>
          </p:cNvSpPr>
          <p:nvPr>
            <p:ph type="ftr" sz="quarter" idx="11"/>
          </p:nvPr>
        </p:nvSpPr>
        <p:spPr/>
        <p:txBody>
          <a:bodyPr/>
          <a:lstStyle/>
          <a:p>
            <a:pPr algn="ctr"/>
            <a:r>
              <a:rPr lang="en-US" dirty="0"/>
              <a:t>© Boreal Bioproducts 2024</a:t>
            </a:r>
            <a:endParaRPr lang="en-FI" dirty="0"/>
          </a:p>
        </p:txBody>
      </p:sp>
      <p:pic>
        <p:nvPicPr>
          <p:cNvPr id="9" name="Picture 8" descr="A pile of dirt on a wood slice next to two batteries&#10;&#10;Description automatically generated">
            <a:extLst>
              <a:ext uri="{FF2B5EF4-FFF2-40B4-BE49-F238E27FC236}">
                <a16:creationId xmlns:a16="http://schemas.microsoft.com/office/drawing/2014/main" id="{6541538A-7A1F-681C-1804-36C76E17D46A}"/>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9995474" y="4355235"/>
            <a:ext cx="2056386" cy="1370067"/>
          </a:xfrm>
          <a:prstGeom prst="rect">
            <a:avLst/>
          </a:prstGeom>
        </p:spPr>
      </p:pic>
      <p:pic>
        <p:nvPicPr>
          <p:cNvPr id="10" name="Picture 9">
            <a:extLst>
              <a:ext uri="{FF2B5EF4-FFF2-40B4-BE49-F238E27FC236}">
                <a16:creationId xmlns:a16="http://schemas.microsoft.com/office/drawing/2014/main" id="{DD9FB689-F456-4BBC-F0DF-920736267531}"/>
              </a:ext>
            </a:extLst>
          </p:cNvPr>
          <p:cNvPicPr>
            <a:picLocks noChangeAspect="1"/>
          </p:cNvPicPr>
          <p:nvPr/>
        </p:nvPicPr>
        <p:blipFill>
          <a:blip r:embed="rId3">
            <a:extLst>
              <a:ext uri="{28A0092B-C50C-407E-A947-70E740481C1C}">
                <a14:useLocalDpi xmlns:a14="http://schemas.microsoft.com/office/drawing/2010/main"/>
              </a:ext>
            </a:extLst>
          </a:blip>
          <a:srcRect/>
          <a:stretch/>
        </p:blipFill>
        <p:spPr>
          <a:xfrm>
            <a:off x="9995474" y="2505074"/>
            <a:ext cx="2056386" cy="1159386"/>
          </a:xfrm>
          <a:prstGeom prst="rect">
            <a:avLst/>
          </a:prstGeom>
        </p:spPr>
      </p:pic>
      <p:pic>
        <p:nvPicPr>
          <p:cNvPr id="12" name="Picture 11">
            <a:extLst>
              <a:ext uri="{FF2B5EF4-FFF2-40B4-BE49-F238E27FC236}">
                <a16:creationId xmlns:a16="http://schemas.microsoft.com/office/drawing/2014/main" id="{6535BE92-A0B6-4CB3-6424-29F9799DC374}"/>
              </a:ext>
            </a:extLst>
          </p:cNvPr>
          <p:cNvPicPr>
            <a:picLocks noChangeAspect="1"/>
          </p:cNvPicPr>
          <p:nvPr/>
        </p:nvPicPr>
        <p:blipFill>
          <a:blip r:embed="rId4">
            <a:extLst>
              <a:ext uri="{28A0092B-C50C-407E-A947-70E740481C1C}">
                <a14:useLocalDpi xmlns:a14="http://schemas.microsoft.com/office/drawing/2010/main"/>
              </a:ext>
            </a:extLst>
          </a:blip>
          <a:srcRect/>
          <a:stretch/>
        </p:blipFill>
        <p:spPr>
          <a:xfrm>
            <a:off x="140140" y="4355235"/>
            <a:ext cx="2056385" cy="1368430"/>
          </a:xfrm>
          <a:prstGeom prst="rect">
            <a:avLst/>
          </a:prstGeom>
        </p:spPr>
      </p:pic>
      <p:pic>
        <p:nvPicPr>
          <p:cNvPr id="13" name="Picture 12">
            <a:extLst>
              <a:ext uri="{FF2B5EF4-FFF2-40B4-BE49-F238E27FC236}">
                <a16:creationId xmlns:a16="http://schemas.microsoft.com/office/drawing/2014/main" id="{A84176A5-0B90-B083-EC3E-9C7CC3B77C88}"/>
              </a:ext>
            </a:extLst>
          </p:cNvPr>
          <p:cNvPicPr>
            <a:picLocks noChangeAspect="1"/>
          </p:cNvPicPr>
          <p:nvPr/>
        </p:nvPicPr>
        <p:blipFill>
          <a:blip r:embed="rId5" cstate="hqprint">
            <a:extLst>
              <a:ext uri="{28A0092B-C50C-407E-A947-70E740481C1C}">
                <a14:useLocalDpi xmlns:a14="http://schemas.microsoft.com/office/drawing/2010/main"/>
              </a:ext>
            </a:extLst>
          </a:blip>
          <a:srcRect/>
          <a:stretch/>
        </p:blipFill>
        <p:spPr>
          <a:xfrm>
            <a:off x="140140" y="2505075"/>
            <a:ext cx="2056385" cy="1370067"/>
          </a:xfrm>
          <a:prstGeom prst="rect">
            <a:avLst/>
          </a:prstGeom>
        </p:spPr>
      </p:pic>
      <p:sp>
        <p:nvSpPr>
          <p:cNvPr id="14" name="Content Placeholder 3">
            <a:extLst>
              <a:ext uri="{FF2B5EF4-FFF2-40B4-BE49-F238E27FC236}">
                <a16:creationId xmlns:a16="http://schemas.microsoft.com/office/drawing/2014/main" id="{A1DD4693-91CE-2882-7B7E-3595A8EF04E8}"/>
              </a:ext>
            </a:extLst>
          </p:cNvPr>
          <p:cNvSpPr txBox="1">
            <a:spLocks/>
          </p:cNvSpPr>
          <p:nvPr/>
        </p:nvSpPr>
        <p:spPr>
          <a:xfrm>
            <a:off x="2196526" y="4355235"/>
            <a:ext cx="3838575" cy="168989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Tx/>
              <a:buBlip>
                <a:blip r:embed="rId6">
                  <a:extLst>
                    <a:ext uri="{96DAC541-7B7A-43D3-8B79-37D633B846F1}">
                      <asvg:svgBlip xmlns:asvg="http://schemas.microsoft.com/office/drawing/2016/SVG/main" r:embed="rId7"/>
                    </a:ext>
                  </a:extLst>
                </a:blip>
              </a:buBlip>
              <a:defRPr sz="2400" kern="1200">
                <a:solidFill>
                  <a:schemeClr val="tx1"/>
                </a:solidFill>
                <a:latin typeface="Ubuntu" panose="020B0504030602030204" pitchFamily="34" charset="0"/>
                <a:ea typeface="+mn-ea"/>
                <a:cs typeface="+mn-cs"/>
              </a:defRPr>
            </a:lvl1pPr>
            <a:lvl2pPr marL="685800" indent="-228600" algn="l" defTabSz="914400" rtl="0" eaLnBrk="1" latinLnBrk="0" hangingPunct="1">
              <a:lnSpc>
                <a:spcPct val="90000"/>
              </a:lnSpc>
              <a:spcBef>
                <a:spcPts val="500"/>
              </a:spcBef>
              <a:buFontTx/>
              <a:buBlip>
                <a:blip r:embed="rId6">
                  <a:extLst>
                    <a:ext uri="{96DAC541-7B7A-43D3-8B79-37D633B846F1}">
                      <asvg:svgBlip xmlns:asvg="http://schemas.microsoft.com/office/drawing/2016/SVG/main" r:embed="rId7"/>
                    </a:ext>
                  </a:extLst>
                </a:blip>
              </a:buBlip>
              <a:defRPr sz="2000" kern="1200">
                <a:solidFill>
                  <a:schemeClr val="tx1"/>
                </a:solidFill>
                <a:latin typeface="Ubuntu" panose="020B0504030602030204" pitchFamily="34" charset="0"/>
                <a:ea typeface="+mn-ea"/>
                <a:cs typeface="+mn-cs"/>
              </a:defRPr>
            </a:lvl2pPr>
            <a:lvl3pPr marL="1143000" indent="-228600" algn="l" defTabSz="914400" rtl="0" eaLnBrk="1" latinLnBrk="0" hangingPunct="1">
              <a:lnSpc>
                <a:spcPct val="90000"/>
              </a:lnSpc>
              <a:spcBef>
                <a:spcPts val="500"/>
              </a:spcBef>
              <a:buFontTx/>
              <a:buBlip>
                <a:blip r:embed="rId6">
                  <a:extLst>
                    <a:ext uri="{96DAC541-7B7A-43D3-8B79-37D633B846F1}">
                      <asvg:svgBlip xmlns:asvg="http://schemas.microsoft.com/office/drawing/2016/SVG/main" r:embed="rId7"/>
                    </a:ext>
                  </a:extLst>
                </a:blip>
              </a:buBlip>
              <a:defRPr sz="1800" kern="1200">
                <a:solidFill>
                  <a:schemeClr val="tx1"/>
                </a:solidFill>
                <a:latin typeface="Ubuntu" panose="020B0504030602030204" pitchFamily="34" charset="0"/>
                <a:ea typeface="+mn-ea"/>
                <a:cs typeface="+mn-cs"/>
              </a:defRPr>
            </a:lvl3pPr>
            <a:lvl4pPr marL="1600200" indent="-228600" algn="l" defTabSz="914400" rtl="0" eaLnBrk="1" latinLnBrk="0" hangingPunct="1">
              <a:lnSpc>
                <a:spcPct val="90000"/>
              </a:lnSpc>
              <a:spcBef>
                <a:spcPts val="500"/>
              </a:spcBef>
              <a:buFontTx/>
              <a:buBlip>
                <a:blip r:embed="rId6">
                  <a:extLst>
                    <a:ext uri="{96DAC541-7B7A-43D3-8B79-37D633B846F1}">
                      <asvg:svgBlip xmlns:asvg="http://schemas.microsoft.com/office/drawing/2016/SVG/main" r:embed="rId7"/>
                    </a:ext>
                  </a:extLst>
                </a:blip>
              </a:buBlip>
              <a:defRPr sz="1600" kern="1200">
                <a:solidFill>
                  <a:schemeClr val="tx1"/>
                </a:solidFill>
                <a:latin typeface="Ubuntu" panose="020B0504030602030204" pitchFamily="34" charset="0"/>
                <a:ea typeface="+mn-ea"/>
                <a:cs typeface="+mn-cs"/>
              </a:defRPr>
            </a:lvl4pPr>
            <a:lvl5pPr marL="2057400" indent="-228600" algn="l" defTabSz="914400" rtl="0" eaLnBrk="1" latinLnBrk="0" hangingPunct="1">
              <a:lnSpc>
                <a:spcPct val="90000"/>
              </a:lnSpc>
              <a:spcBef>
                <a:spcPts val="500"/>
              </a:spcBef>
              <a:buFontTx/>
              <a:buBlip>
                <a:blip r:embed="rId6">
                  <a:extLst>
                    <a:ext uri="{96DAC541-7B7A-43D3-8B79-37D633B846F1}">
                      <asvg:svgBlip xmlns:asvg="http://schemas.microsoft.com/office/drawing/2016/SVG/main" r:embed="rId7"/>
                    </a:ext>
                  </a:extLst>
                </a:blip>
              </a:buBlip>
              <a:defRPr sz="1600" kern="1200">
                <a:solidFill>
                  <a:schemeClr val="tx1"/>
                </a:solidFill>
                <a:latin typeface="Ubuntu" panose="020B05040306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Tx/>
              <a:buNone/>
            </a:pPr>
            <a:r>
              <a:rPr lang="en-US" sz="1600" b="1" dirty="0" err="1">
                <a:solidFill>
                  <a:schemeClr val="tx2"/>
                </a:solidFill>
              </a:rPr>
              <a:t>Innomost</a:t>
            </a:r>
            <a:r>
              <a:rPr lang="en-US" sz="1600" dirty="0">
                <a:solidFill>
                  <a:schemeClr val="tx2"/>
                </a:solidFill>
              </a:rPr>
              <a:t>: Natural and biodegradable compounds derived from industrial side streams by mechanical and physical methods and extracted and modified into multifunctional ingredients for cosmetic products.</a:t>
            </a:r>
            <a:endParaRPr lang="en-GB" sz="1600" dirty="0">
              <a:solidFill>
                <a:schemeClr val="tx2"/>
              </a:solidFill>
            </a:endParaRPr>
          </a:p>
        </p:txBody>
      </p:sp>
      <p:sp>
        <p:nvSpPr>
          <p:cNvPr id="15" name="Content Placeholder 5">
            <a:extLst>
              <a:ext uri="{FF2B5EF4-FFF2-40B4-BE49-F238E27FC236}">
                <a16:creationId xmlns:a16="http://schemas.microsoft.com/office/drawing/2014/main" id="{13F6E816-2386-5F50-B5B2-913B51E4761B}"/>
              </a:ext>
            </a:extLst>
          </p:cNvPr>
          <p:cNvSpPr txBox="1">
            <a:spLocks/>
          </p:cNvSpPr>
          <p:nvPr/>
        </p:nvSpPr>
        <p:spPr>
          <a:xfrm>
            <a:off x="6172200" y="2505074"/>
            <a:ext cx="3838575" cy="153749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Tx/>
              <a:buBlip>
                <a:blip r:embed="rId6">
                  <a:extLst>
                    <a:ext uri="{96DAC541-7B7A-43D3-8B79-37D633B846F1}">
                      <asvg:svgBlip xmlns:asvg="http://schemas.microsoft.com/office/drawing/2016/SVG/main" r:embed="rId7"/>
                    </a:ext>
                  </a:extLst>
                </a:blip>
              </a:buBlip>
              <a:defRPr sz="2400" kern="1200">
                <a:solidFill>
                  <a:schemeClr val="tx1"/>
                </a:solidFill>
                <a:latin typeface="Ubuntu" panose="020B0504030602030204" pitchFamily="34" charset="0"/>
                <a:ea typeface="+mn-ea"/>
                <a:cs typeface="+mn-cs"/>
              </a:defRPr>
            </a:lvl1pPr>
            <a:lvl2pPr marL="685800" indent="-228600" algn="l" defTabSz="914400" rtl="0" eaLnBrk="1" latinLnBrk="0" hangingPunct="1">
              <a:lnSpc>
                <a:spcPct val="90000"/>
              </a:lnSpc>
              <a:spcBef>
                <a:spcPts val="500"/>
              </a:spcBef>
              <a:buFontTx/>
              <a:buBlip>
                <a:blip r:embed="rId6">
                  <a:extLst>
                    <a:ext uri="{96DAC541-7B7A-43D3-8B79-37D633B846F1}">
                      <asvg:svgBlip xmlns:asvg="http://schemas.microsoft.com/office/drawing/2016/SVG/main" r:embed="rId7"/>
                    </a:ext>
                  </a:extLst>
                </a:blip>
              </a:buBlip>
              <a:defRPr sz="2000" kern="1200">
                <a:solidFill>
                  <a:schemeClr val="tx1"/>
                </a:solidFill>
                <a:latin typeface="Ubuntu" panose="020B0504030602030204" pitchFamily="34" charset="0"/>
                <a:ea typeface="+mn-ea"/>
                <a:cs typeface="+mn-cs"/>
              </a:defRPr>
            </a:lvl2pPr>
            <a:lvl3pPr marL="1143000" indent="-228600" algn="l" defTabSz="914400" rtl="0" eaLnBrk="1" latinLnBrk="0" hangingPunct="1">
              <a:lnSpc>
                <a:spcPct val="90000"/>
              </a:lnSpc>
              <a:spcBef>
                <a:spcPts val="500"/>
              </a:spcBef>
              <a:buFontTx/>
              <a:buBlip>
                <a:blip r:embed="rId6">
                  <a:extLst>
                    <a:ext uri="{96DAC541-7B7A-43D3-8B79-37D633B846F1}">
                      <asvg:svgBlip xmlns:asvg="http://schemas.microsoft.com/office/drawing/2016/SVG/main" r:embed="rId7"/>
                    </a:ext>
                  </a:extLst>
                </a:blip>
              </a:buBlip>
              <a:defRPr sz="1800" kern="1200">
                <a:solidFill>
                  <a:schemeClr val="tx1"/>
                </a:solidFill>
                <a:latin typeface="Ubuntu" panose="020B0504030602030204" pitchFamily="34" charset="0"/>
                <a:ea typeface="+mn-ea"/>
                <a:cs typeface="+mn-cs"/>
              </a:defRPr>
            </a:lvl3pPr>
            <a:lvl4pPr marL="1600200" indent="-228600" algn="l" defTabSz="914400" rtl="0" eaLnBrk="1" latinLnBrk="0" hangingPunct="1">
              <a:lnSpc>
                <a:spcPct val="90000"/>
              </a:lnSpc>
              <a:spcBef>
                <a:spcPts val="500"/>
              </a:spcBef>
              <a:buFontTx/>
              <a:buBlip>
                <a:blip r:embed="rId6">
                  <a:extLst>
                    <a:ext uri="{96DAC541-7B7A-43D3-8B79-37D633B846F1}">
                      <asvg:svgBlip xmlns:asvg="http://schemas.microsoft.com/office/drawing/2016/SVG/main" r:embed="rId7"/>
                    </a:ext>
                  </a:extLst>
                </a:blip>
              </a:buBlip>
              <a:defRPr sz="1600" kern="1200">
                <a:solidFill>
                  <a:schemeClr val="tx1"/>
                </a:solidFill>
                <a:latin typeface="Ubuntu" panose="020B0504030602030204" pitchFamily="34" charset="0"/>
                <a:ea typeface="+mn-ea"/>
                <a:cs typeface="+mn-cs"/>
              </a:defRPr>
            </a:lvl4pPr>
            <a:lvl5pPr marL="2057400" indent="-228600" algn="l" defTabSz="914400" rtl="0" eaLnBrk="1" latinLnBrk="0" hangingPunct="1">
              <a:lnSpc>
                <a:spcPct val="90000"/>
              </a:lnSpc>
              <a:spcBef>
                <a:spcPts val="500"/>
              </a:spcBef>
              <a:buFontTx/>
              <a:buBlip>
                <a:blip r:embed="rId6">
                  <a:extLst>
                    <a:ext uri="{96DAC541-7B7A-43D3-8B79-37D633B846F1}">
                      <asvg:svgBlip xmlns:asvg="http://schemas.microsoft.com/office/drawing/2016/SVG/main" r:embed="rId7"/>
                    </a:ext>
                  </a:extLst>
                </a:blip>
              </a:buBlip>
              <a:defRPr sz="1600" kern="1200">
                <a:solidFill>
                  <a:schemeClr val="tx1"/>
                </a:solidFill>
                <a:latin typeface="Ubuntu" panose="020B05040306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Tx/>
              <a:buNone/>
            </a:pPr>
            <a:r>
              <a:rPr lang="en-US" sz="1600" b="1" dirty="0">
                <a:solidFill>
                  <a:schemeClr val="tx2"/>
                </a:solidFill>
              </a:rPr>
              <a:t>UPM</a:t>
            </a:r>
            <a:r>
              <a:rPr lang="en-US" sz="1600" dirty="0">
                <a:solidFill>
                  <a:schemeClr val="tx2"/>
                </a:solidFill>
              </a:rPr>
              <a:t>: In plywood production, a minimum of 50% of the fossil-based phenol in the plywood’s glue is replaced with the tree’s own natural adhesive lignin, a residue from pulp process.</a:t>
            </a:r>
            <a:endParaRPr lang="en-GB" sz="1600" dirty="0">
              <a:solidFill>
                <a:schemeClr val="tx2"/>
              </a:solidFill>
            </a:endParaRPr>
          </a:p>
        </p:txBody>
      </p:sp>
    </p:spTree>
    <p:extLst>
      <p:ext uri="{BB962C8B-B14F-4D97-AF65-F5344CB8AC3E}">
        <p14:creationId xmlns:p14="http://schemas.microsoft.com/office/powerpoint/2010/main" val="6794825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90AB5E-9D56-6AB7-20F7-DC4D4FFCC78C}"/>
              </a:ext>
            </a:extLst>
          </p:cNvPr>
          <p:cNvSpPr>
            <a:spLocks noGrp="1"/>
          </p:cNvSpPr>
          <p:nvPr>
            <p:ph type="title"/>
          </p:nvPr>
        </p:nvSpPr>
        <p:spPr>
          <a:xfrm>
            <a:off x="609600" y="0"/>
            <a:ext cx="11006666" cy="1361352"/>
          </a:xfrm>
        </p:spPr>
        <p:txBody>
          <a:bodyPr>
            <a:normAutofit/>
          </a:bodyPr>
          <a:lstStyle/>
          <a:p>
            <a:r>
              <a:rPr lang="en-GB" sz="2800" dirty="0"/>
              <a:t>Uusi </a:t>
            </a:r>
            <a:r>
              <a:rPr lang="en-GB" sz="2800" dirty="0" err="1"/>
              <a:t>puu</a:t>
            </a:r>
            <a:r>
              <a:rPr lang="en-GB" sz="2800" dirty="0"/>
              <a:t> – New Wood</a:t>
            </a:r>
          </a:p>
        </p:txBody>
      </p:sp>
      <p:sp>
        <p:nvSpPr>
          <p:cNvPr id="5" name="Content Placeholder 4">
            <a:extLst>
              <a:ext uri="{FF2B5EF4-FFF2-40B4-BE49-F238E27FC236}">
                <a16:creationId xmlns:a16="http://schemas.microsoft.com/office/drawing/2014/main" id="{7844E2DC-6F01-E316-7A34-51665B8AEB22}"/>
              </a:ext>
            </a:extLst>
          </p:cNvPr>
          <p:cNvSpPr>
            <a:spLocks noGrp="1"/>
          </p:cNvSpPr>
          <p:nvPr>
            <p:ph sz="half" idx="1"/>
          </p:nvPr>
        </p:nvSpPr>
        <p:spPr>
          <a:xfrm>
            <a:off x="838200" y="1825625"/>
            <a:ext cx="5181600" cy="3886200"/>
          </a:xfrm>
        </p:spPr>
        <p:txBody>
          <a:bodyPr>
            <a:normAutofit/>
          </a:bodyPr>
          <a:lstStyle/>
          <a:p>
            <a:endParaRPr lang="en-GB" sz="2000" dirty="0">
              <a:solidFill>
                <a:schemeClr val="tx2"/>
              </a:solidFill>
            </a:endParaRPr>
          </a:p>
          <a:p>
            <a:endParaRPr lang="en-GB" sz="2000" dirty="0">
              <a:solidFill>
                <a:schemeClr val="tx2"/>
              </a:solidFill>
            </a:endParaRPr>
          </a:p>
          <a:p>
            <a:endParaRPr lang="en-GB" sz="2000" dirty="0">
              <a:solidFill>
                <a:schemeClr val="tx2"/>
              </a:solidFill>
            </a:endParaRPr>
          </a:p>
          <a:p>
            <a:pPr marL="0" indent="0">
              <a:buNone/>
            </a:pPr>
            <a:endParaRPr lang="en-GB" sz="2000" dirty="0">
              <a:solidFill>
                <a:schemeClr val="tx2"/>
              </a:solidFill>
            </a:endParaRPr>
          </a:p>
          <a:p>
            <a:r>
              <a:rPr lang="en-US" sz="2000" dirty="0">
                <a:solidFill>
                  <a:schemeClr val="tx2"/>
                </a:solidFill>
              </a:rPr>
              <a:t>To see and learn more about wood-based innovations, please pay a visit to the Uusi </a:t>
            </a:r>
            <a:r>
              <a:rPr lang="en-US" sz="2000" dirty="0" err="1">
                <a:solidFill>
                  <a:schemeClr val="tx2"/>
                </a:solidFill>
              </a:rPr>
              <a:t>puu</a:t>
            </a:r>
            <a:r>
              <a:rPr lang="en-US" sz="2000" dirty="0">
                <a:solidFill>
                  <a:schemeClr val="tx2"/>
                </a:solidFill>
              </a:rPr>
              <a:t> – New Wood exhibition at the Finnish Museum of Technology (</a:t>
            </a:r>
            <a:r>
              <a:rPr lang="en-US" sz="2000" dirty="0" err="1">
                <a:solidFill>
                  <a:schemeClr val="tx2"/>
                </a:solidFill>
              </a:rPr>
              <a:t>Viikintie</a:t>
            </a:r>
            <a:r>
              <a:rPr lang="en-US" sz="2000" dirty="0">
                <a:solidFill>
                  <a:schemeClr val="tx2"/>
                </a:solidFill>
              </a:rPr>
              <a:t> 1, 00560 Helsinki). </a:t>
            </a:r>
          </a:p>
          <a:p>
            <a:r>
              <a:rPr lang="en-US" sz="2000" dirty="0">
                <a:solidFill>
                  <a:schemeClr val="tx2"/>
                </a:solidFill>
              </a:rPr>
              <a:t>The exhibition is open to the public until the end of March 2024.</a:t>
            </a:r>
          </a:p>
          <a:p>
            <a:endParaRPr lang="en-GB" sz="2000" dirty="0">
              <a:solidFill>
                <a:schemeClr val="tx2"/>
              </a:solidFill>
            </a:endParaRPr>
          </a:p>
        </p:txBody>
      </p:sp>
      <p:pic>
        <p:nvPicPr>
          <p:cNvPr id="7" name="Content Placeholder 6">
            <a:extLst>
              <a:ext uri="{FF2B5EF4-FFF2-40B4-BE49-F238E27FC236}">
                <a16:creationId xmlns:a16="http://schemas.microsoft.com/office/drawing/2014/main" id="{87DCA864-C907-A0EA-5F86-919CB2A85054}"/>
              </a:ext>
            </a:extLst>
          </p:cNvPr>
          <p:cNvPicPr>
            <a:picLocks noGrp="1" noChangeAspect="1"/>
          </p:cNvPicPr>
          <p:nvPr>
            <p:ph sz="half" idx="2"/>
          </p:nvPr>
        </p:nvPicPr>
        <p:blipFill>
          <a:blip r:embed="rId2">
            <a:extLst>
              <a:ext uri="{28A0092B-C50C-407E-A947-70E740481C1C}">
                <a14:useLocalDpi xmlns:a14="http://schemas.microsoft.com/office/drawing/2010/main"/>
              </a:ext>
            </a:extLst>
          </a:blip>
          <a:srcRect/>
          <a:stretch/>
        </p:blipFill>
        <p:spPr>
          <a:xfrm>
            <a:off x="6172202" y="1825625"/>
            <a:ext cx="5181600" cy="3886200"/>
          </a:xfrm>
          <a:prstGeom prst="rect">
            <a:avLst/>
          </a:prstGeom>
        </p:spPr>
      </p:pic>
      <p:sp>
        <p:nvSpPr>
          <p:cNvPr id="4" name="Footer Placeholder 3">
            <a:extLst>
              <a:ext uri="{FF2B5EF4-FFF2-40B4-BE49-F238E27FC236}">
                <a16:creationId xmlns:a16="http://schemas.microsoft.com/office/drawing/2014/main" id="{6C51B4E3-7FF1-94A5-DA2C-6908EA1B5D0E}"/>
              </a:ext>
            </a:extLst>
          </p:cNvPr>
          <p:cNvSpPr>
            <a:spLocks noGrp="1"/>
          </p:cNvSpPr>
          <p:nvPr>
            <p:ph type="ftr" sz="quarter" idx="11"/>
          </p:nvPr>
        </p:nvSpPr>
        <p:spPr/>
        <p:txBody>
          <a:bodyPr/>
          <a:lstStyle/>
          <a:p>
            <a:pPr algn="ctr"/>
            <a:r>
              <a:rPr lang="en-US" dirty="0"/>
              <a:t>© Boreal Bioproducts 2024</a:t>
            </a:r>
            <a:endParaRPr lang="en-FI" dirty="0"/>
          </a:p>
        </p:txBody>
      </p:sp>
      <p:pic>
        <p:nvPicPr>
          <p:cNvPr id="8" name="Picture 7">
            <a:extLst>
              <a:ext uri="{FF2B5EF4-FFF2-40B4-BE49-F238E27FC236}">
                <a16:creationId xmlns:a16="http://schemas.microsoft.com/office/drawing/2014/main" id="{A95C1895-A88E-7064-6EA0-5ED949AC45EF}"/>
              </a:ext>
            </a:extLst>
          </p:cNvPr>
          <p:cNvPicPr>
            <a:picLocks noChangeAspect="1"/>
          </p:cNvPicPr>
          <p:nvPr/>
        </p:nvPicPr>
        <p:blipFill>
          <a:blip r:embed="rId3">
            <a:extLst>
              <a:ext uri="{28A0092B-C50C-407E-A947-70E740481C1C}">
                <a14:useLocalDpi xmlns:a14="http://schemas.microsoft.com/office/drawing/2010/main"/>
              </a:ext>
            </a:extLst>
          </a:blip>
          <a:srcRect/>
          <a:stretch/>
        </p:blipFill>
        <p:spPr>
          <a:xfrm>
            <a:off x="1465821" y="1825625"/>
            <a:ext cx="3926358" cy="1181100"/>
          </a:xfrm>
          <a:prstGeom prst="rect">
            <a:avLst/>
          </a:prstGeom>
        </p:spPr>
      </p:pic>
    </p:spTree>
    <p:extLst>
      <p:ext uri="{BB962C8B-B14F-4D97-AF65-F5344CB8AC3E}">
        <p14:creationId xmlns:p14="http://schemas.microsoft.com/office/powerpoint/2010/main" val="14265791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A03495-B361-3206-6C9F-9E46D3689878}"/>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BBC921B7-EA98-FF3C-1EC4-ADF29B584536}"/>
              </a:ext>
            </a:extLst>
          </p:cNvPr>
          <p:cNvSpPr>
            <a:spLocks noGrp="1"/>
          </p:cNvSpPr>
          <p:nvPr>
            <p:ph type="title"/>
          </p:nvPr>
        </p:nvSpPr>
        <p:spPr>
          <a:xfrm>
            <a:off x="609600" y="0"/>
            <a:ext cx="11006666" cy="1361352"/>
          </a:xfrm>
        </p:spPr>
        <p:txBody>
          <a:bodyPr vert="horz" lIns="91440" tIns="45720" rIns="91440" bIns="45720" rtlCol="0" anchor="ctr">
            <a:normAutofit/>
          </a:bodyPr>
          <a:lstStyle/>
          <a:p>
            <a:r>
              <a:rPr lang="en-GB" sz="2800" dirty="0"/>
              <a:t>Boreal Bioproducts / </a:t>
            </a:r>
            <a:r>
              <a:rPr lang="en-GB" sz="2800" dirty="0" err="1"/>
              <a:t>Montinutra</a:t>
            </a:r>
            <a:r>
              <a:rPr lang="en-GB" sz="2800" dirty="0"/>
              <a:t> Oy</a:t>
            </a:r>
          </a:p>
        </p:txBody>
      </p:sp>
      <p:sp>
        <p:nvSpPr>
          <p:cNvPr id="13" name="Content Placeholder 3">
            <a:extLst>
              <a:ext uri="{FF2B5EF4-FFF2-40B4-BE49-F238E27FC236}">
                <a16:creationId xmlns:a16="http://schemas.microsoft.com/office/drawing/2014/main" id="{674772D3-84EF-DF01-D15B-49E58C64C35E}"/>
              </a:ext>
            </a:extLst>
          </p:cNvPr>
          <p:cNvSpPr txBox="1">
            <a:spLocks/>
          </p:cNvSpPr>
          <p:nvPr/>
        </p:nvSpPr>
        <p:spPr>
          <a:xfrm>
            <a:off x="838200" y="1825625"/>
            <a:ext cx="5181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Tx/>
              <a:buBlip>
                <a:blip r:embed="rId2">
                  <a:extLst>
                    <a:ext uri="{96DAC541-7B7A-43D3-8B79-37D633B846F1}">
                      <asvg:svgBlip xmlns:asvg="http://schemas.microsoft.com/office/drawing/2016/SVG/main" r:embed="rId3"/>
                    </a:ext>
                  </a:extLst>
                </a:blip>
              </a:buBlip>
              <a:defRPr sz="2400" kern="1200">
                <a:solidFill>
                  <a:schemeClr val="tx1"/>
                </a:solidFill>
                <a:latin typeface="Ubuntu" panose="020B0504030602030204" pitchFamily="34" charset="0"/>
                <a:ea typeface="+mn-ea"/>
                <a:cs typeface="+mn-cs"/>
              </a:defRPr>
            </a:lvl1pPr>
            <a:lvl2pPr marL="685800" indent="-228600" algn="l" defTabSz="914400" rtl="0" eaLnBrk="1" latinLnBrk="0" hangingPunct="1">
              <a:lnSpc>
                <a:spcPct val="90000"/>
              </a:lnSpc>
              <a:spcBef>
                <a:spcPts val="500"/>
              </a:spcBef>
              <a:buFontTx/>
              <a:buBlip>
                <a:blip r:embed="rId2">
                  <a:extLst>
                    <a:ext uri="{96DAC541-7B7A-43D3-8B79-37D633B846F1}">
                      <asvg:svgBlip xmlns:asvg="http://schemas.microsoft.com/office/drawing/2016/SVG/main" r:embed="rId3"/>
                    </a:ext>
                  </a:extLst>
                </a:blip>
              </a:buBlip>
              <a:defRPr sz="2000" kern="1200">
                <a:solidFill>
                  <a:schemeClr val="tx1"/>
                </a:solidFill>
                <a:latin typeface="Ubuntu" panose="020B0504030602030204" pitchFamily="34" charset="0"/>
                <a:ea typeface="+mn-ea"/>
                <a:cs typeface="+mn-cs"/>
              </a:defRPr>
            </a:lvl2pPr>
            <a:lvl3pPr marL="1143000" indent="-228600" algn="l" defTabSz="914400" rtl="0" eaLnBrk="1" latinLnBrk="0" hangingPunct="1">
              <a:lnSpc>
                <a:spcPct val="90000"/>
              </a:lnSpc>
              <a:spcBef>
                <a:spcPts val="500"/>
              </a:spcBef>
              <a:buFontTx/>
              <a:buBlip>
                <a:blip r:embed="rId2">
                  <a:extLst>
                    <a:ext uri="{96DAC541-7B7A-43D3-8B79-37D633B846F1}">
                      <asvg:svgBlip xmlns:asvg="http://schemas.microsoft.com/office/drawing/2016/SVG/main" r:embed="rId3"/>
                    </a:ext>
                  </a:extLst>
                </a:blip>
              </a:buBlip>
              <a:defRPr sz="1800" kern="1200">
                <a:solidFill>
                  <a:schemeClr val="tx1"/>
                </a:solidFill>
                <a:latin typeface="Ubuntu" panose="020B0504030602030204" pitchFamily="34" charset="0"/>
                <a:ea typeface="+mn-ea"/>
                <a:cs typeface="+mn-cs"/>
              </a:defRPr>
            </a:lvl3pPr>
            <a:lvl4pPr marL="1600200" indent="-228600" algn="l" defTabSz="914400" rtl="0" eaLnBrk="1" latinLnBrk="0" hangingPunct="1">
              <a:lnSpc>
                <a:spcPct val="90000"/>
              </a:lnSpc>
              <a:spcBef>
                <a:spcPts val="500"/>
              </a:spcBef>
              <a:buFontTx/>
              <a:buBlip>
                <a:blip r:embed="rId2">
                  <a:extLst>
                    <a:ext uri="{96DAC541-7B7A-43D3-8B79-37D633B846F1}">
                      <asvg:svgBlip xmlns:asvg="http://schemas.microsoft.com/office/drawing/2016/SVG/main" r:embed="rId3"/>
                    </a:ext>
                  </a:extLst>
                </a:blip>
              </a:buBlip>
              <a:defRPr sz="1600" kern="1200">
                <a:solidFill>
                  <a:schemeClr val="tx1"/>
                </a:solidFill>
                <a:latin typeface="Ubuntu" panose="020B0504030602030204" pitchFamily="34" charset="0"/>
                <a:ea typeface="+mn-ea"/>
                <a:cs typeface="+mn-cs"/>
              </a:defRPr>
            </a:lvl4pPr>
            <a:lvl5pPr marL="2057400" indent="-228600" algn="l" defTabSz="914400" rtl="0" eaLnBrk="1" latinLnBrk="0" hangingPunct="1">
              <a:lnSpc>
                <a:spcPct val="90000"/>
              </a:lnSpc>
              <a:spcBef>
                <a:spcPts val="500"/>
              </a:spcBef>
              <a:buFontTx/>
              <a:buBlip>
                <a:blip r:embed="rId2">
                  <a:extLst>
                    <a:ext uri="{96DAC541-7B7A-43D3-8B79-37D633B846F1}">
                      <asvg:svgBlip xmlns:asvg="http://schemas.microsoft.com/office/drawing/2016/SVG/main" r:embed="rId3"/>
                    </a:ext>
                  </a:extLst>
                </a:blip>
              </a:buBlip>
              <a:defRPr sz="1600" kern="1200">
                <a:solidFill>
                  <a:schemeClr val="tx1"/>
                </a:solidFill>
                <a:latin typeface="Ubuntu" panose="020B05040306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solidFill>
                  <a:schemeClr val="tx2"/>
                </a:solidFill>
              </a:rPr>
              <a:t>Company name: </a:t>
            </a:r>
            <a:r>
              <a:rPr lang="en-US" sz="2000" b="1" dirty="0" err="1">
                <a:solidFill>
                  <a:schemeClr val="tx2"/>
                </a:solidFill>
              </a:rPr>
              <a:t>Montinutra</a:t>
            </a:r>
            <a:r>
              <a:rPr lang="en-US" sz="2000" b="1" dirty="0">
                <a:solidFill>
                  <a:schemeClr val="tx2"/>
                </a:solidFill>
              </a:rPr>
              <a:t> Oy</a:t>
            </a:r>
          </a:p>
          <a:p>
            <a:r>
              <a:rPr lang="en-US" sz="2000" dirty="0">
                <a:solidFill>
                  <a:schemeClr val="tx2"/>
                </a:solidFill>
              </a:rPr>
              <a:t>Auxiliary company name: </a:t>
            </a:r>
            <a:r>
              <a:rPr lang="en-US" sz="2000" b="1" dirty="0">
                <a:solidFill>
                  <a:schemeClr val="tx2"/>
                </a:solidFill>
              </a:rPr>
              <a:t>Boreal Bioproducts</a:t>
            </a:r>
          </a:p>
          <a:p>
            <a:r>
              <a:rPr lang="en-US" sz="2000" dirty="0">
                <a:solidFill>
                  <a:schemeClr val="tx2"/>
                </a:solidFill>
              </a:rPr>
              <a:t>Established in 2018</a:t>
            </a:r>
          </a:p>
          <a:p>
            <a:r>
              <a:rPr lang="en-US" sz="2000" dirty="0">
                <a:solidFill>
                  <a:schemeClr val="tx2"/>
                </a:solidFill>
              </a:rPr>
              <a:t>7 FTE’s</a:t>
            </a:r>
          </a:p>
          <a:p>
            <a:r>
              <a:rPr lang="en-US" sz="2000" dirty="0">
                <a:solidFill>
                  <a:schemeClr val="tx2"/>
                </a:solidFill>
              </a:rPr>
              <a:t>Pilot Factory in Turku</a:t>
            </a:r>
          </a:p>
          <a:p>
            <a:r>
              <a:rPr lang="en-US" sz="2000" dirty="0">
                <a:solidFill>
                  <a:schemeClr val="tx2"/>
                </a:solidFill>
              </a:rPr>
              <a:t>Head Office in Espoo</a:t>
            </a:r>
          </a:p>
        </p:txBody>
      </p:sp>
      <p:pic>
        <p:nvPicPr>
          <p:cNvPr id="17" name="Content Placeholder 6">
            <a:extLst>
              <a:ext uri="{FF2B5EF4-FFF2-40B4-BE49-F238E27FC236}">
                <a16:creationId xmlns:a16="http://schemas.microsoft.com/office/drawing/2014/main" id="{7AB1A82F-1FF5-611D-AB6E-F2725FDCE6EA}"/>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rcRect/>
          <a:stretch/>
        </p:blipFill>
        <p:spPr bwMode="auto">
          <a:xfrm>
            <a:off x="6172200" y="1825625"/>
            <a:ext cx="5181600" cy="3409286"/>
          </a:xfrm>
          <a:prstGeom prst="rect">
            <a:avLst/>
          </a:prstGeom>
          <a:noFill/>
          <a:extLst>
            <a:ext uri="{909E8E84-426E-40DD-AFC4-6F175D3DCCD1}">
              <a14:hiddenFill xmlns:a14="http://schemas.microsoft.com/office/drawing/2010/main">
                <a:solidFill>
                  <a:srgbClr val="FFFFFF"/>
                </a:solidFill>
              </a14:hiddenFill>
            </a:ext>
          </a:extLst>
        </p:spPr>
      </p:pic>
      <p:sp>
        <p:nvSpPr>
          <p:cNvPr id="19" name="Footer Placeholder 38">
            <a:extLst>
              <a:ext uri="{FF2B5EF4-FFF2-40B4-BE49-F238E27FC236}">
                <a16:creationId xmlns:a16="http://schemas.microsoft.com/office/drawing/2014/main" id="{0C858EB2-886A-360B-73F6-A7548C8BE909}"/>
              </a:ext>
            </a:extLst>
          </p:cNvPr>
          <p:cNvSpPr>
            <a:spLocks noGrp="1"/>
          </p:cNvSpPr>
          <p:nvPr>
            <p:ph type="ftr" sz="quarter" idx="11"/>
          </p:nvPr>
        </p:nvSpPr>
        <p:spPr>
          <a:xfrm>
            <a:off x="4767158" y="6326912"/>
            <a:ext cx="2767748" cy="365125"/>
          </a:xfrm>
        </p:spPr>
        <p:txBody>
          <a:bodyPr vert="horz" lIns="91440" tIns="45720" rIns="91440" bIns="45720" rtlCol="0" anchor="ctr">
            <a:normAutofit/>
          </a:bodyPr>
          <a:lstStyle/>
          <a:p>
            <a:pPr algn="ctr">
              <a:spcAft>
                <a:spcPts val="600"/>
              </a:spcAft>
            </a:pPr>
            <a:r>
              <a:rPr lang="en-GB"/>
              <a:t>© Boreal Bioproducts 2024</a:t>
            </a:r>
            <a:endParaRPr lang="en-FI" dirty="0"/>
          </a:p>
        </p:txBody>
      </p:sp>
      <p:sp>
        <p:nvSpPr>
          <p:cNvPr id="2" name="TextBox 1">
            <a:extLst>
              <a:ext uri="{FF2B5EF4-FFF2-40B4-BE49-F238E27FC236}">
                <a16:creationId xmlns:a16="http://schemas.microsoft.com/office/drawing/2014/main" id="{02AD5087-19FC-FE3B-4C96-F9BF2CABEF79}"/>
              </a:ext>
            </a:extLst>
          </p:cNvPr>
          <p:cNvSpPr txBox="1"/>
          <p:nvPr/>
        </p:nvSpPr>
        <p:spPr>
          <a:xfrm>
            <a:off x="6172200" y="5234911"/>
            <a:ext cx="5181600" cy="276999"/>
          </a:xfrm>
          <a:prstGeom prst="rect">
            <a:avLst/>
          </a:prstGeom>
          <a:noFill/>
        </p:spPr>
        <p:txBody>
          <a:bodyPr wrap="square" rtlCol="0">
            <a:spAutoFit/>
          </a:bodyPr>
          <a:lstStyle/>
          <a:p>
            <a:pPr algn="ctr"/>
            <a:r>
              <a:rPr lang="en-GB" sz="1200" dirty="0" err="1">
                <a:solidFill>
                  <a:schemeClr val="tx2"/>
                </a:solidFill>
                <a:latin typeface="Ubuntu" panose="020B0504030602030204" pitchFamily="34" charset="0"/>
              </a:rPr>
              <a:t>Montinutra</a:t>
            </a:r>
            <a:r>
              <a:rPr lang="en-GB" sz="1200" dirty="0">
                <a:solidFill>
                  <a:schemeClr val="tx2"/>
                </a:solidFill>
                <a:latin typeface="Ubuntu" panose="020B0504030602030204" pitchFamily="34" charset="0"/>
              </a:rPr>
              <a:t> Pilot Plant in Turku</a:t>
            </a:r>
          </a:p>
        </p:txBody>
      </p:sp>
    </p:spTree>
    <p:extLst>
      <p:ext uri="{BB962C8B-B14F-4D97-AF65-F5344CB8AC3E}">
        <p14:creationId xmlns:p14="http://schemas.microsoft.com/office/powerpoint/2010/main" val="1499789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638BC9-A466-B863-B07D-A031D2D476E3}"/>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46E793AD-F9C9-5F97-F295-DD196FBB0F68}"/>
              </a:ext>
            </a:extLst>
          </p:cNvPr>
          <p:cNvSpPr>
            <a:spLocks noGrp="1"/>
          </p:cNvSpPr>
          <p:nvPr>
            <p:ph type="title"/>
          </p:nvPr>
        </p:nvSpPr>
        <p:spPr>
          <a:xfrm>
            <a:off x="609600" y="0"/>
            <a:ext cx="11006666" cy="1361352"/>
          </a:xfrm>
        </p:spPr>
        <p:txBody>
          <a:bodyPr vert="horz" lIns="91440" tIns="45720" rIns="91440" bIns="45720" rtlCol="0" anchor="ctr">
            <a:normAutofit/>
          </a:bodyPr>
          <a:lstStyle/>
          <a:p>
            <a:r>
              <a:rPr lang="en-GB" sz="2800" dirty="0"/>
              <a:t>Background: Future Biorefinery JR2 Programme </a:t>
            </a:r>
            <a:br>
              <a:rPr lang="en-GB" sz="2800" dirty="0"/>
            </a:br>
            <a:r>
              <a:rPr lang="en-GB" sz="2800" dirty="0"/>
              <a:t>New solutions for biomass fractionation, 2011-2014</a:t>
            </a:r>
          </a:p>
        </p:txBody>
      </p:sp>
      <p:sp>
        <p:nvSpPr>
          <p:cNvPr id="13" name="Content Placeholder 3">
            <a:extLst>
              <a:ext uri="{FF2B5EF4-FFF2-40B4-BE49-F238E27FC236}">
                <a16:creationId xmlns:a16="http://schemas.microsoft.com/office/drawing/2014/main" id="{500F80D1-70E8-6204-16FB-8F55C5BE35AD}"/>
              </a:ext>
            </a:extLst>
          </p:cNvPr>
          <p:cNvSpPr txBox="1">
            <a:spLocks/>
          </p:cNvSpPr>
          <p:nvPr/>
        </p:nvSpPr>
        <p:spPr>
          <a:xfrm>
            <a:off x="838200" y="1825625"/>
            <a:ext cx="5181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Tx/>
              <a:buBlip>
                <a:blip r:embed="rId2">
                  <a:extLst>
                    <a:ext uri="{96DAC541-7B7A-43D3-8B79-37D633B846F1}">
                      <asvg:svgBlip xmlns:asvg="http://schemas.microsoft.com/office/drawing/2016/SVG/main" r:embed="rId3"/>
                    </a:ext>
                  </a:extLst>
                </a:blip>
              </a:buBlip>
              <a:defRPr sz="2400" kern="1200">
                <a:solidFill>
                  <a:schemeClr val="tx1"/>
                </a:solidFill>
                <a:latin typeface="Ubuntu" panose="020B0504030602030204" pitchFamily="34" charset="0"/>
                <a:ea typeface="+mn-ea"/>
                <a:cs typeface="+mn-cs"/>
              </a:defRPr>
            </a:lvl1pPr>
            <a:lvl2pPr marL="685800" indent="-228600" algn="l" defTabSz="914400" rtl="0" eaLnBrk="1" latinLnBrk="0" hangingPunct="1">
              <a:lnSpc>
                <a:spcPct val="90000"/>
              </a:lnSpc>
              <a:spcBef>
                <a:spcPts val="500"/>
              </a:spcBef>
              <a:buFontTx/>
              <a:buBlip>
                <a:blip r:embed="rId2">
                  <a:extLst>
                    <a:ext uri="{96DAC541-7B7A-43D3-8B79-37D633B846F1}">
                      <asvg:svgBlip xmlns:asvg="http://schemas.microsoft.com/office/drawing/2016/SVG/main" r:embed="rId3"/>
                    </a:ext>
                  </a:extLst>
                </a:blip>
              </a:buBlip>
              <a:defRPr sz="2000" kern="1200">
                <a:solidFill>
                  <a:schemeClr val="tx1"/>
                </a:solidFill>
                <a:latin typeface="Ubuntu" panose="020B0504030602030204" pitchFamily="34" charset="0"/>
                <a:ea typeface="+mn-ea"/>
                <a:cs typeface="+mn-cs"/>
              </a:defRPr>
            </a:lvl2pPr>
            <a:lvl3pPr marL="1143000" indent="-228600" algn="l" defTabSz="914400" rtl="0" eaLnBrk="1" latinLnBrk="0" hangingPunct="1">
              <a:lnSpc>
                <a:spcPct val="90000"/>
              </a:lnSpc>
              <a:spcBef>
                <a:spcPts val="500"/>
              </a:spcBef>
              <a:buFontTx/>
              <a:buBlip>
                <a:blip r:embed="rId2">
                  <a:extLst>
                    <a:ext uri="{96DAC541-7B7A-43D3-8B79-37D633B846F1}">
                      <asvg:svgBlip xmlns:asvg="http://schemas.microsoft.com/office/drawing/2016/SVG/main" r:embed="rId3"/>
                    </a:ext>
                  </a:extLst>
                </a:blip>
              </a:buBlip>
              <a:defRPr sz="1800" kern="1200">
                <a:solidFill>
                  <a:schemeClr val="tx1"/>
                </a:solidFill>
                <a:latin typeface="Ubuntu" panose="020B0504030602030204" pitchFamily="34" charset="0"/>
                <a:ea typeface="+mn-ea"/>
                <a:cs typeface="+mn-cs"/>
              </a:defRPr>
            </a:lvl3pPr>
            <a:lvl4pPr marL="1600200" indent="-228600" algn="l" defTabSz="914400" rtl="0" eaLnBrk="1" latinLnBrk="0" hangingPunct="1">
              <a:lnSpc>
                <a:spcPct val="90000"/>
              </a:lnSpc>
              <a:spcBef>
                <a:spcPts val="500"/>
              </a:spcBef>
              <a:buFontTx/>
              <a:buBlip>
                <a:blip r:embed="rId2">
                  <a:extLst>
                    <a:ext uri="{96DAC541-7B7A-43D3-8B79-37D633B846F1}">
                      <asvg:svgBlip xmlns:asvg="http://schemas.microsoft.com/office/drawing/2016/SVG/main" r:embed="rId3"/>
                    </a:ext>
                  </a:extLst>
                </a:blip>
              </a:buBlip>
              <a:defRPr sz="1600" kern="1200">
                <a:solidFill>
                  <a:schemeClr val="tx1"/>
                </a:solidFill>
                <a:latin typeface="Ubuntu" panose="020B0504030602030204" pitchFamily="34" charset="0"/>
                <a:ea typeface="+mn-ea"/>
                <a:cs typeface="+mn-cs"/>
              </a:defRPr>
            </a:lvl4pPr>
            <a:lvl5pPr marL="2057400" indent="-228600" algn="l" defTabSz="914400" rtl="0" eaLnBrk="1" latinLnBrk="0" hangingPunct="1">
              <a:lnSpc>
                <a:spcPct val="90000"/>
              </a:lnSpc>
              <a:spcBef>
                <a:spcPts val="500"/>
              </a:spcBef>
              <a:buFontTx/>
              <a:buBlip>
                <a:blip r:embed="rId2">
                  <a:extLst>
                    <a:ext uri="{96DAC541-7B7A-43D3-8B79-37D633B846F1}">
                      <asvg:svgBlip xmlns:asvg="http://schemas.microsoft.com/office/drawing/2016/SVG/main" r:embed="rId3"/>
                    </a:ext>
                  </a:extLst>
                </a:blip>
              </a:buBlip>
              <a:defRPr sz="1600" kern="1200">
                <a:solidFill>
                  <a:schemeClr val="tx1"/>
                </a:solidFill>
                <a:latin typeface="Ubuntu" panose="020B05040306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solidFill>
                  <a:schemeClr val="tx2"/>
                </a:solidFill>
              </a:rPr>
              <a:t>The main objective of </a:t>
            </a:r>
            <a:r>
              <a:rPr lang="en-US" sz="2000" dirty="0" err="1">
                <a:solidFill>
                  <a:schemeClr val="tx2"/>
                </a:solidFill>
              </a:rPr>
              <a:t>FuBio</a:t>
            </a:r>
            <a:r>
              <a:rPr lang="en-US" sz="2000" dirty="0">
                <a:solidFill>
                  <a:schemeClr val="tx2"/>
                </a:solidFill>
              </a:rPr>
              <a:t> JR2 was to establish a world-leading competence platform in the field of wood biorefinery R&amp;D in Finland</a:t>
            </a:r>
          </a:p>
          <a:p>
            <a:r>
              <a:rPr lang="en-US" sz="2000" dirty="0">
                <a:solidFill>
                  <a:schemeClr val="tx2"/>
                </a:solidFill>
              </a:rPr>
              <a:t>Focus of </a:t>
            </a:r>
            <a:r>
              <a:rPr lang="en-US" sz="2000" dirty="0" err="1">
                <a:solidFill>
                  <a:schemeClr val="tx2"/>
                </a:solidFill>
              </a:rPr>
              <a:t>FuBio</a:t>
            </a:r>
            <a:r>
              <a:rPr lang="en-US" sz="2000" dirty="0">
                <a:solidFill>
                  <a:schemeClr val="tx2"/>
                </a:solidFill>
              </a:rPr>
              <a:t> JR2: Novel value chains, in which wood is refined into new materials &amp; chemicals</a:t>
            </a:r>
          </a:p>
          <a:p>
            <a:pPr marL="228600" lvl="1">
              <a:spcBef>
                <a:spcPts val="1000"/>
              </a:spcBef>
            </a:pPr>
            <a:r>
              <a:rPr lang="en-US" dirty="0">
                <a:solidFill>
                  <a:schemeClr val="tx2"/>
                </a:solidFill>
              </a:rPr>
              <a:t>New products from cellulose, lignin and hemicelluloses</a:t>
            </a:r>
          </a:p>
          <a:p>
            <a:pPr marL="228600" lvl="1">
              <a:spcBef>
                <a:spcPts val="1000"/>
              </a:spcBef>
            </a:pPr>
            <a:r>
              <a:rPr lang="en-US" dirty="0">
                <a:solidFill>
                  <a:schemeClr val="tx2"/>
                </a:solidFill>
              </a:rPr>
              <a:t>New wood fractionation methods</a:t>
            </a:r>
          </a:p>
        </p:txBody>
      </p:sp>
      <p:pic>
        <p:nvPicPr>
          <p:cNvPr id="17" name="Content Placeholder 6">
            <a:extLst>
              <a:ext uri="{FF2B5EF4-FFF2-40B4-BE49-F238E27FC236}">
                <a16:creationId xmlns:a16="http://schemas.microsoft.com/office/drawing/2014/main" id="{180896D7-0555-B05B-FA55-20DA8D39B118}"/>
              </a:ext>
            </a:extLst>
          </p:cNvPr>
          <p:cNvPicPr>
            <a:picLocks noGrp="1" noChangeAspect="1"/>
          </p:cNvPicPr>
          <p:nvPr>
            <p:ph sz="half" idx="2"/>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bwMode="auto">
          <a:xfrm>
            <a:off x="6172200" y="1825625"/>
            <a:ext cx="5181600" cy="3409286"/>
          </a:xfrm>
          <a:prstGeom prst="rect">
            <a:avLst/>
          </a:prstGeom>
          <a:noFill/>
          <a:extLst>
            <a:ext uri="{909E8E84-426E-40DD-AFC4-6F175D3DCCD1}">
              <a14:hiddenFill xmlns:a14="http://schemas.microsoft.com/office/drawing/2010/main">
                <a:solidFill>
                  <a:srgbClr val="FFFFFF"/>
                </a:solidFill>
              </a14:hiddenFill>
            </a:ext>
          </a:extLst>
        </p:spPr>
      </p:pic>
      <p:sp>
        <p:nvSpPr>
          <p:cNvPr id="19" name="Footer Placeholder 38">
            <a:extLst>
              <a:ext uri="{FF2B5EF4-FFF2-40B4-BE49-F238E27FC236}">
                <a16:creationId xmlns:a16="http://schemas.microsoft.com/office/drawing/2014/main" id="{37061E6D-A63C-A650-95C4-E65D3A18996D}"/>
              </a:ext>
            </a:extLst>
          </p:cNvPr>
          <p:cNvSpPr>
            <a:spLocks noGrp="1"/>
          </p:cNvSpPr>
          <p:nvPr>
            <p:ph type="ftr" sz="quarter" idx="11"/>
          </p:nvPr>
        </p:nvSpPr>
        <p:spPr>
          <a:xfrm>
            <a:off x="4767158" y="6326912"/>
            <a:ext cx="2767748" cy="365125"/>
          </a:xfrm>
        </p:spPr>
        <p:txBody>
          <a:bodyPr vert="horz" lIns="91440" tIns="45720" rIns="91440" bIns="45720" rtlCol="0" anchor="ctr">
            <a:normAutofit/>
          </a:bodyPr>
          <a:lstStyle/>
          <a:p>
            <a:pPr algn="ctr">
              <a:spcAft>
                <a:spcPts val="600"/>
              </a:spcAft>
            </a:pPr>
            <a:r>
              <a:rPr lang="en-GB"/>
              <a:t>© Boreal Bioproducts 2024</a:t>
            </a:r>
            <a:endParaRPr lang="en-FI" dirty="0"/>
          </a:p>
        </p:txBody>
      </p:sp>
    </p:spTree>
    <p:extLst>
      <p:ext uri="{BB962C8B-B14F-4D97-AF65-F5344CB8AC3E}">
        <p14:creationId xmlns:p14="http://schemas.microsoft.com/office/powerpoint/2010/main" val="18352096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hand holding a handful of dirt&#10;&#10;Description automatically generated with medium confidence">
            <a:extLst>
              <a:ext uri="{FF2B5EF4-FFF2-40B4-BE49-F238E27FC236}">
                <a16:creationId xmlns:a16="http://schemas.microsoft.com/office/drawing/2014/main" id="{B080AE46-4E9F-F1D0-5C8F-49E438E8483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5346111"/>
            <a:ext cx="2664557" cy="1511889"/>
          </a:xfrm>
          <a:prstGeom prst="rect">
            <a:avLst/>
          </a:prstGeom>
        </p:spPr>
      </p:pic>
      <p:sp>
        <p:nvSpPr>
          <p:cNvPr id="7" name="Title 6">
            <a:extLst>
              <a:ext uri="{FF2B5EF4-FFF2-40B4-BE49-F238E27FC236}">
                <a16:creationId xmlns:a16="http://schemas.microsoft.com/office/drawing/2014/main" id="{7181C89E-CDA9-4841-A5C4-19DA0BF92722}"/>
              </a:ext>
            </a:extLst>
          </p:cNvPr>
          <p:cNvSpPr>
            <a:spLocks noGrp="1"/>
          </p:cNvSpPr>
          <p:nvPr>
            <p:ph type="title"/>
          </p:nvPr>
        </p:nvSpPr>
        <p:spPr>
          <a:xfrm>
            <a:off x="609600" y="0"/>
            <a:ext cx="11006666" cy="1379116"/>
          </a:xfrm>
        </p:spPr>
        <p:txBody>
          <a:bodyPr>
            <a:noAutofit/>
          </a:bodyPr>
          <a:lstStyle/>
          <a:p>
            <a:r>
              <a:rPr lang="en-US" sz="2800" b="1" dirty="0">
                <a:cs typeface="Arial"/>
              </a:rPr>
              <a:t>We offer natural polymers and extraction technology</a:t>
            </a:r>
            <a:r>
              <a:rPr lang="en-US" sz="2800" dirty="0">
                <a:cs typeface="Arial"/>
              </a:rPr>
              <a:t> -</a:t>
            </a:r>
            <a:br>
              <a:rPr lang="en-US" sz="2800" b="1" dirty="0">
                <a:cs typeface="Arial"/>
              </a:rPr>
            </a:br>
            <a:r>
              <a:rPr lang="en-US" sz="2800" b="1" dirty="0">
                <a:cs typeface="Arial"/>
              </a:rPr>
              <a:t>and s</a:t>
            </a:r>
            <a:r>
              <a:rPr lang="en-US" sz="2800" dirty="0">
                <a:cs typeface="Arial"/>
              </a:rPr>
              <a:t>eek</a:t>
            </a:r>
            <a:r>
              <a:rPr lang="en-US" sz="2800" b="1" dirty="0">
                <a:cs typeface="Arial"/>
              </a:rPr>
              <a:t> partners for commercialization</a:t>
            </a:r>
            <a:endParaRPr lang="en-FI" sz="2800" b="1" dirty="0">
              <a:cs typeface="Arial"/>
            </a:endParaRPr>
          </a:p>
        </p:txBody>
      </p:sp>
      <p:pic>
        <p:nvPicPr>
          <p:cNvPr id="13" name="Graphic 12" descr="Fir tree with solid fill">
            <a:extLst>
              <a:ext uri="{FF2B5EF4-FFF2-40B4-BE49-F238E27FC236}">
                <a16:creationId xmlns:a16="http://schemas.microsoft.com/office/drawing/2014/main" id="{730CBF99-3C57-48EE-B283-A6E0FEBD671A}"/>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56855" y="1618091"/>
            <a:ext cx="681781" cy="681781"/>
          </a:xfrm>
          <a:prstGeom prst="rect">
            <a:avLst/>
          </a:prstGeom>
        </p:spPr>
      </p:pic>
      <p:pic>
        <p:nvPicPr>
          <p:cNvPr id="14" name="Graphic 13" descr="Fir tree with solid fill">
            <a:extLst>
              <a:ext uri="{FF2B5EF4-FFF2-40B4-BE49-F238E27FC236}">
                <a16:creationId xmlns:a16="http://schemas.microsoft.com/office/drawing/2014/main" id="{A14B18BA-E4A1-4B1D-81DA-FEA5A6738D5A}"/>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223361" y="1618091"/>
            <a:ext cx="681781" cy="681781"/>
          </a:xfrm>
          <a:prstGeom prst="rect">
            <a:avLst/>
          </a:prstGeom>
        </p:spPr>
      </p:pic>
      <p:sp>
        <p:nvSpPr>
          <p:cNvPr id="16" name="TextBox 15">
            <a:extLst>
              <a:ext uri="{FF2B5EF4-FFF2-40B4-BE49-F238E27FC236}">
                <a16:creationId xmlns:a16="http://schemas.microsoft.com/office/drawing/2014/main" id="{D1E67158-32E4-4241-8277-78CB0CA8085A}"/>
              </a:ext>
            </a:extLst>
          </p:cNvPr>
          <p:cNvSpPr txBox="1"/>
          <p:nvPr/>
        </p:nvSpPr>
        <p:spPr>
          <a:xfrm>
            <a:off x="1638636" y="1751645"/>
            <a:ext cx="2174967" cy="461665"/>
          </a:xfrm>
          <a:prstGeom prst="rect">
            <a:avLst/>
          </a:prstGeom>
          <a:noFill/>
        </p:spPr>
        <p:txBody>
          <a:bodyPr wrap="square" rtlCol="0">
            <a:spAutoFit/>
          </a:bodyPr>
          <a:lstStyle/>
          <a:p>
            <a:pPr algn="l"/>
            <a:r>
              <a:rPr lang="en-US" sz="2400" b="1" dirty="0">
                <a:solidFill>
                  <a:schemeClr val="tx2"/>
                </a:solidFill>
                <a:latin typeface="Ubuntu" panose="020B0504030602030204" pitchFamily="34" charset="0"/>
                <a:cs typeface="Arial" panose="020B0604020202020204" pitchFamily="34" charset="0"/>
              </a:rPr>
              <a:t>We offer</a:t>
            </a:r>
            <a:endParaRPr lang="en-FI" sz="2400" b="1" dirty="0">
              <a:solidFill>
                <a:schemeClr val="tx2"/>
              </a:solidFill>
              <a:latin typeface="Ubuntu" panose="020B050403060203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6351C7C9-E927-4A1D-94D5-E6C272FD5D06}"/>
              </a:ext>
            </a:extLst>
          </p:cNvPr>
          <p:cNvSpPr txBox="1"/>
          <p:nvPr/>
        </p:nvSpPr>
        <p:spPr>
          <a:xfrm>
            <a:off x="7025292" y="1796455"/>
            <a:ext cx="2174967" cy="461665"/>
          </a:xfrm>
          <a:prstGeom prst="rect">
            <a:avLst/>
          </a:prstGeom>
          <a:noFill/>
        </p:spPr>
        <p:txBody>
          <a:bodyPr wrap="square" rtlCol="0">
            <a:spAutoFit/>
          </a:bodyPr>
          <a:lstStyle/>
          <a:p>
            <a:pPr algn="l"/>
            <a:r>
              <a:rPr lang="en-US" sz="2400" b="1" dirty="0">
                <a:solidFill>
                  <a:schemeClr val="tx2"/>
                </a:solidFill>
                <a:latin typeface="Ubuntu" panose="020B0504030602030204" pitchFamily="34" charset="0"/>
                <a:cs typeface="Arial" panose="020B0604020202020204" pitchFamily="34" charset="0"/>
              </a:rPr>
              <a:t>We look for</a:t>
            </a:r>
            <a:endParaRPr lang="en-FI" sz="2400" b="1" dirty="0">
              <a:solidFill>
                <a:schemeClr val="tx2"/>
              </a:solidFill>
              <a:latin typeface="Ubuntu" panose="020B050403060203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47EBBAF4-B4FA-46B4-8159-9C0D256311C3}"/>
              </a:ext>
            </a:extLst>
          </p:cNvPr>
          <p:cNvSpPr txBox="1"/>
          <p:nvPr/>
        </p:nvSpPr>
        <p:spPr>
          <a:xfrm>
            <a:off x="1140900" y="2433426"/>
            <a:ext cx="4200457" cy="1938992"/>
          </a:xfrm>
          <a:prstGeom prst="rect">
            <a:avLst/>
          </a:prstGeom>
          <a:noFill/>
        </p:spPr>
        <p:txBody>
          <a:bodyPr wrap="square" rtlCol="0">
            <a:spAutoFit/>
          </a:bodyPr>
          <a:lstStyle/>
          <a:p>
            <a:pPr marL="342900" indent="-342900">
              <a:buFont typeface="Arial" panose="020B0604020202020204" pitchFamily="34" charset="0"/>
              <a:buChar char="•"/>
            </a:pPr>
            <a:r>
              <a:rPr lang="en-US" sz="2000" dirty="0">
                <a:solidFill>
                  <a:schemeClr val="tx2"/>
                </a:solidFill>
                <a:latin typeface="Ubuntu" panose="020B0504030602030204" pitchFamily="34" charset="0"/>
                <a:cs typeface="Arial" panose="020B0604020202020204" pitchFamily="34" charset="0"/>
              </a:rPr>
              <a:t>Natural polysaccharides, phenolics and thermally treated fibers </a:t>
            </a:r>
          </a:p>
          <a:p>
            <a:pPr marL="342900" indent="-342900">
              <a:buFont typeface="Arial" panose="020B0604020202020204" pitchFamily="34" charset="0"/>
              <a:buChar char="•"/>
            </a:pPr>
            <a:endParaRPr lang="en-US" sz="2000" dirty="0">
              <a:solidFill>
                <a:schemeClr val="tx2"/>
              </a:solidFill>
              <a:latin typeface="Ubuntu" panose="020B0504030602030204" pitchFamily="34" charset="0"/>
              <a:cs typeface="Arial" panose="020B0604020202020204" pitchFamily="34" charset="0"/>
            </a:endParaRPr>
          </a:p>
          <a:p>
            <a:pPr marL="342900" indent="-342900" algn="l">
              <a:buFont typeface="Arial" panose="020B0604020202020204" pitchFamily="34" charset="0"/>
              <a:buChar char="•"/>
            </a:pPr>
            <a:r>
              <a:rPr lang="en-US" sz="2000" dirty="0">
                <a:solidFill>
                  <a:schemeClr val="tx2"/>
                </a:solidFill>
                <a:latin typeface="Ubuntu" panose="020B0504030602030204" pitchFamily="34" charset="0"/>
                <a:cs typeface="Arial" panose="020B0604020202020204" pitchFamily="34" charset="0"/>
              </a:rPr>
              <a:t>Water based biorefinery, integrated with forest industry</a:t>
            </a:r>
          </a:p>
        </p:txBody>
      </p:sp>
      <p:sp>
        <p:nvSpPr>
          <p:cNvPr id="20" name="TextBox 19">
            <a:extLst>
              <a:ext uri="{FF2B5EF4-FFF2-40B4-BE49-F238E27FC236}">
                <a16:creationId xmlns:a16="http://schemas.microsoft.com/office/drawing/2014/main" id="{ED1D110E-1E2A-44BA-BEEE-06EC1BB91297}"/>
              </a:ext>
            </a:extLst>
          </p:cNvPr>
          <p:cNvSpPr txBox="1"/>
          <p:nvPr/>
        </p:nvSpPr>
        <p:spPr>
          <a:xfrm>
            <a:off x="6457056" y="2433427"/>
            <a:ext cx="4594045" cy="2554545"/>
          </a:xfrm>
          <a:prstGeom prst="rect">
            <a:avLst/>
          </a:prstGeom>
          <a:noFill/>
        </p:spPr>
        <p:txBody>
          <a:bodyPr wrap="square" lIns="91440" tIns="45720" rIns="91440" bIns="45720" rtlCol="0" anchor="t">
            <a:spAutoFit/>
          </a:bodyPr>
          <a:lstStyle/>
          <a:p>
            <a:pPr marL="342900" indent="-342900">
              <a:buFont typeface="Arial" panose="020B0604020202020204" pitchFamily="34" charset="0"/>
              <a:buChar char="•"/>
            </a:pPr>
            <a:r>
              <a:rPr lang="en-US" sz="2000" dirty="0">
                <a:solidFill>
                  <a:schemeClr val="tx2"/>
                </a:solidFill>
                <a:latin typeface="Ubuntu" panose="020B0504030602030204" pitchFamily="34" charset="0"/>
                <a:cs typeface="Arial" panose="020B0604020202020204" pitchFamily="34" charset="0"/>
              </a:rPr>
              <a:t>Joint development of product applications to commit commercial demand </a:t>
            </a:r>
            <a:r>
              <a:rPr lang="en-US" sz="2000" dirty="0">
                <a:solidFill>
                  <a:schemeClr val="tx2"/>
                </a:solidFill>
                <a:latin typeface="Ubuntu" panose="020B0504030602030204" pitchFamily="34" charset="0"/>
                <a:cs typeface="Arial" panose="020B0604020202020204" pitchFamily="34" charset="0"/>
                <a:sym typeface="Wingdings" panose="05000000000000000000" pitchFamily="2" charset="2"/>
              </a:rPr>
              <a:t> </a:t>
            </a:r>
            <a:r>
              <a:rPr lang="en-US" sz="2000" dirty="0">
                <a:solidFill>
                  <a:schemeClr val="tx2"/>
                </a:solidFill>
                <a:latin typeface="Ubuntu" panose="020B0504030602030204" pitchFamily="34" charset="0"/>
                <a:cs typeface="Arial" panose="020B0604020202020204" pitchFamily="34" charset="0"/>
              </a:rPr>
              <a:t>JDA, LOI, Off-take</a:t>
            </a:r>
          </a:p>
          <a:p>
            <a:pPr marL="342900" indent="-342900">
              <a:buFont typeface="Arial" panose="020B0604020202020204" pitchFamily="34" charset="0"/>
              <a:buChar char="•"/>
            </a:pPr>
            <a:endParaRPr lang="en-US" sz="2000" dirty="0">
              <a:solidFill>
                <a:schemeClr val="tx2"/>
              </a:solidFill>
              <a:latin typeface="Ubuntu" panose="020B0504030602030204" pitchFamily="34" charset="0"/>
              <a:cs typeface="Arial" panose="020B0604020202020204" pitchFamily="34" charset="0"/>
            </a:endParaRPr>
          </a:p>
          <a:p>
            <a:pPr marL="342900" indent="-342900" algn="l">
              <a:buFont typeface="Arial" panose="020B0604020202020204" pitchFamily="34" charset="0"/>
              <a:buChar char="•"/>
            </a:pPr>
            <a:r>
              <a:rPr lang="en-US" sz="2000" dirty="0">
                <a:solidFill>
                  <a:schemeClr val="tx2"/>
                </a:solidFill>
                <a:latin typeface="Ubuntu"/>
                <a:cs typeface="Arial"/>
              </a:rPr>
              <a:t>Partners who enable growth investments either by indication of the commercial commitment or through venturing</a:t>
            </a:r>
          </a:p>
        </p:txBody>
      </p:sp>
      <p:sp>
        <p:nvSpPr>
          <p:cNvPr id="2" name="Footer Placeholder 1">
            <a:extLst>
              <a:ext uri="{FF2B5EF4-FFF2-40B4-BE49-F238E27FC236}">
                <a16:creationId xmlns:a16="http://schemas.microsoft.com/office/drawing/2014/main" id="{29D6F7BD-80C4-0905-1E92-2E00094AF1C2}"/>
              </a:ext>
            </a:extLst>
          </p:cNvPr>
          <p:cNvSpPr>
            <a:spLocks noGrp="1"/>
          </p:cNvSpPr>
          <p:nvPr>
            <p:ph type="ftr" sz="quarter" idx="11"/>
          </p:nvPr>
        </p:nvSpPr>
        <p:spPr/>
        <p:txBody>
          <a:bodyPr/>
          <a:lstStyle/>
          <a:p>
            <a:pPr algn="ctr"/>
            <a:r>
              <a:rPr lang="en-US" dirty="0"/>
              <a:t>© Boreal Bioproducts 2024</a:t>
            </a:r>
            <a:endParaRPr lang="en-FI" dirty="0"/>
          </a:p>
        </p:txBody>
      </p:sp>
    </p:spTree>
    <p:extLst>
      <p:ext uri="{BB962C8B-B14F-4D97-AF65-F5344CB8AC3E}">
        <p14:creationId xmlns:p14="http://schemas.microsoft.com/office/powerpoint/2010/main" val="3950424846"/>
      </p:ext>
    </p:extLst>
  </p:cSld>
  <p:clrMapOvr>
    <a:masterClrMapping/>
  </p:clrMapOvr>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2C826B"/>
      </a:dk2>
      <a:lt2>
        <a:srgbClr val="BDE5D4"/>
      </a:lt2>
      <a:accent1>
        <a:srgbClr val="EEDAFF"/>
      </a:accent1>
      <a:accent2>
        <a:srgbClr val="6A58DB"/>
      </a:accent2>
      <a:accent3>
        <a:srgbClr val="DCF2F7"/>
      </a:accent3>
      <a:accent4>
        <a:srgbClr val="D7FFC2"/>
      </a:accent4>
      <a:accent5>
        <a:srgbClr val="F2EDE3"/>
      </a:accent5>
      <a:accent6>
        <a:srgbClr val="FFFF89"/>
      </a:accent6>
      <a:hlink>
        <a:srgbClr val="4472C4"/>
      </a:hlink>
      <a:folHlink>
        <a:srgbClr val="7F7F7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F68DB2F6-118A-49EF-9087-5E9E3583C7E5}" vid="{A5F0F6BF-A168-487B-9026-3EDF7530078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0a0df14f-ba4a-4299-84f2-9f65789bc781">
      <UserInfo>
        <DisplayName>Jaakko Pajunen</DisplayName>
        <AccountId>21</AccountId>
        <AccountType/>
      </UserInfo>
      <UserInfo>
        <DisplayName>Antti Kämäräinen</DisplayName>
        <AccountId>20</AccountId>
        <AccountType/>
      </UserInfo>
    </SharedWithUsers>
    <_activity xmlns="52a703ea-98e3-4bf9-b866-5f272df1dcba"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6717F04AEA1FA4594B1F8C7F4D939C3" ma:contentTypeVersion="15" ma:contentTypeDescription="Create a new document." ma:contentTypeScope="" ma:versionID="eb213092d89a1777203a06fbfbdf3fc7">
  <xsd:schema xmlns:xsd="http://www.w3.org/2001/XMLSchema" xmlns:xs="http://www.w3.org/2001/XMLSchema" xmlns:p="http://schemas.microsoft.com/office/2006/metadata/properties" xmlns:ns3="52a703ea-98e3-4bf9-b866-5f272df1dcba" xmlns:ns4="0a0df14f-ba4a-4299-84f2-9f65789bc781" targetNamespace="http://schemas.microsoft.com/office/2006/metadata/properties" ma:root="true" ma:fieldsID="cd8d211a6238b205dee7d99512ecfb69" ns3:_="" ns4:_="">
    <xsd:import namespace="52a703ea-98e3-4bf9-b866-5f272df1dcba"/>
    <xsd:import namespace="0a0df14f-ba4a-4299-84f2-9f65789bc781"/>
    <xsd:element name="properties">
      <xsd:complexType>
        <xsd:sequence>
          <xsd:element name="documentManagement">
            <xsd:complexType>
              <xsd:all>
                <xsd:element ref="ns3:MediaServiceMetadata" minOccurs="0"/>
                <xsd:element ref="ns3:MediaServiceFastMetadata" minOccurs="0"/>
                <xsd:element ref="ns3:MediaServiceSearchProperties" minOccurs="0"/>
                <xsd:element ref="ns3:MediaServiceObjectDetectorVersions"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_activity" minOccurs="0"/>
                <xsd:element ref="ns4:SharedWithUsers" minOccurs="0"/>
                <xsd:element ref="ns4:SharedWithDetails" minOccurs="0"/>
                <xsd:element ref="ns4:SharingHintHash" minOccurs="0"/>
                <xsd:element ref="ns3:MediaLengthInSeconds" minOccurs="0"/>
                <xsd:element ref="ns3: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2a703ea-98e3-4bf9-b866-5f272df1dcb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_activity" ma:index="17" nillable="true" ma:displayName="_activity" ma:hidden="true" ma:internalName="_activity">
      <xsd:simpleType>
        <xsd:restriction base="dms:Note"/>
      </xsd:simpleType>
    </xsd:element>
    <xsd:element name="MediaLengthInSeconds" ma:index="21" nillable="true" ma:displayName="MediaLengthInSeconds" ma:hidden="true" ma:internalName="MediaLengthInSeconds" ma:readOnly="true">
      <xsd:simpleType>
        <xsd:restriction base="dms:Unknown"/>
      </xsd:simpleType>
    </xsd:element>
    <xsd:element name="MediaServiceSystemTags" ma:index="2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a0df14f-ba4a-4299-84f2-9f65789bc781"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916A787-3B0F-4F81-AECC-BE84E1926C9D}">
  <ds:schemaRefs>
    <ds:schemaRef ds:uri="http://schemas.microsoft.com/sharepoint/v3/contenttype/forms"/>
  </ds:schemaRefs>
</ds:datastoreItem>
</file>

<file path=customXml/itemProps2.xml><?xml version="1.0" encoding="utf-8"?>
<ds:datastoreItem xmlns:ds="http://schemas.openxmlformats.org/officeDocument/2006/customXml" ds:itemID="{72A5EBE1-BB34-4BEF-B63F-46CFC405A92B}">
  <ds:schemaRefs>
    <ds:schemaRef ds:uri="http://www.w3.org/XML/1998/namespace"/>
    <ds:schemaRef ds:uri="0a0df14f-ba4a-4299-84f2-9f65789bc781"/>
    <ds:schemaRef ds:uri="http://schemas.microsoft.com/office/2006/documentManagement/types"/>
    <ds:schemaRef ds:uri="52a703ea-98e3-4bf9-b866-5f272df1dcba"/>
    <ds:schemaRef ds:uri="http://purl.org/dc/terms/"/>
    <ds:schemaRef ds:uri="http://purl.org/dc/dcmitype/"/>
    <ds:schemaRef ds:uri="http://schemas.microsoft.com/office/infopath/2007/PartnerControls"/>
    <ds:schemaRef ds:uri="http://schemas.openxmlformats.org/package/2006/metadata/core-properties"/>
    <ds:schemaRef ds:uri="http://schemas.microsoft.com/office/2006/metadata/properties"/>
    <ds:schemaRef ds:uri="http://purl.org/dc/elements/1.1/"/>
  </ds:schemaRefs>
</ds:datastoreItem>
</file>

<file path=customXml/itemProps3.xml><?xml version="1.0" encoding="utf-8"?>
<ds:datastoreItem xmlns:ds="http://schemas.openxmlformats.org/officeDocument/2006/customXml" ds:itemID="{262CB612-CABC-44C0-A5B5-D4D8662E2A2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2a703ea-98e3-4bf9-b866-5f272df1dcba"/>
    <ds:schemaRef ds:uri="0a0df14f-ba4a-4299-84f2-9f65789bc78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Montinutra Template</Template>
  <TotalTime>0</TotalTime>
  <Words>1536</Words>
  <Application>Microsoft Office PowerPoint</Application>
  <PresentationFormat>Laajakuva</PresentationFormat>
  <Paragraphs>307</Paragraphs>
  <Slides>18</Slides>
  <Notes>4</Notes>
  <HiddenSlides>0</HiddenSlides>
  <MMClips>0</MMClips>
  <ScaleCrop>false</ScaleCrop>
  <HeadingPairs>
    <vt:vector size="6" baseType="variant">
      <vt:variant>
        <vt:lpstr>Käytetyt fontit</vt:lpstr>
      </vt:variant>
      <vt:variant>
        <vt:i4>6</vt:i4>
      </vt:variant>
      <vt:variant>
        <vt:lpstr>Teema</vt:lpstr>
      </vt:variant>
      <vt:variant>
        <vt:i4>1</vt:i4>
      </vt:variant>
      <vt:variant>
        <vt:lpstr>Dian otsikot</vt:lpstr>
      </vt:variant>
      <vt:variant>
        <vt:i4>18</vt:i4>
      </vt:variant>
    </vt:vector>
  </HeadingPairs>
  <TitlesOfParts>
    <vt:vector size="25" baseType="lpstr">
      <vt:lpstr>Arial</vt:lpstr>
      <vt:lpstr>Calibri</vt:lpstr>
      <vt:lpstr>Open Sans</vt:lpstr>
      <vt:lpstr>Ubuntu</vt:lpstr>
      <vt:lpstr>Ubuntu Medium</vt:lpstr>
      <vt:lpstr>Wingdings</vt:lpstr>
      <vt:lpstr>Office Theme</vt:lpstr>
      <vt:lpstr>Biopolymers upcycled from  wood residues</vt:lpstr>
      <vt:lpstr>Antti Kämäräinen</vt:lpstr>
      <vt:lpstr>Flows of Wood Material in Finland</vt:lpstr>
      <vt:lpstr>By-products of Sawmilling</vt:lpstr>
      <vt:lpstr>“Everything that can be made with fossil-based material               today can be made from a tree tomorrow” – Stora Enso</vt:lpstr>
      <vt:lpstr>Uusi puu – New Wood</vt:lpstr>
      <vt:lpstr>Boreal Bioproducts / Montinutra Oy</vt:lpstr>
      <vt:lpstr>Background: Future Biorefinery JR2 Programme  New solutions for biomass fractionation, 2011-2014</vt:lpstr>
      <vt:lpstr>We offer natural polymers and extraction technology - and seek partners for commercialization</vt:lpstr>
      <vt:lpstr>Wood residues upcycled to biopolymers</vt:lpstr>
      <vt:lpstr>Presenting Boreal Bioproducts®</vt:lpstr>
      <vt:lpstr>Our polysaccharides, phenolics and fibers</vt:lpstr>
      <vt:lpstr>Applications developed with our partners</vt:lpstr>
      <vt:lpstr>Focus on cosmetics and chemical industries  to balance volume, value and time-to-market</vt:lpstr>
      <vt:lpstr>Market development  Plant commission 2026</vt:lpstr>
      <vt:lpstr>Climate friendly, natural and scalable technology</vt:lpstr>
      <vt:lpstr>We are on a mission to succeed!</vt:lpstr>
      <vt:lpstr>PowerPoint-esitys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Boreal Bioproducts</dc:title>
  <dc:creator>Jaakko Pajunen</dc:creator>
  <cp:lastModifiedBy>Laura Montin</cp:lastModifiedBy>
  <cp:revision>2</cp:revision>
  <dcterms:created xsi:type="dcterms:W3CDTF">2023-10-09T13:52:12Z</dcterms:created>
  <dcterms:modified xsi:type="dcterms:W3CDTF">2024-02-12T15:01:34Z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0x01010096717F04AEA1FA4594B1F8C7F4D939C3</vt:lpwstr>
  </property>
  <property fmtid="{D5CDD505-2E9C-101B-9397-08002B2CF9AE}" pid="3" name="MediaServiceImageTags">
    <vt:lpwstr/>
  </property>
</Properties>
</file>